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 id="2147483660" r:id="rId5"/>
  </p:sldMasterIdLst>
  <p:notesMasterIdLst>
    <p:notesMasterId r:id="rId36"/>
  </p:notesMasterIdLst>
  <p:sldIdLst>
    <p:sldId id="266" r:id="rId6"/>
    <p:sldId id="257" r:id="rId7"/>
    <p:sldId id="267" r:id="rId8"/>
    <p:sldId id="268" r:id="rId9"/>
    <p:sldId id="290" r:id="rId10"/>
    <p:sldId id="289" r:id="rId11"/>
    <p:sldId id="288" r:id="rId12"/>
    <p:sldId id="287" r:id="rId13"/>
    <p:sldId id="286" r:id="rId14"/>
    <p:sldId id="285" r:id="rId15"/>
    <p:sldId id="284" r:id="rId16"/>
    <p:sldId id="283" r:id="rId17"/>
    <p:sldId id="295" r:id="rId18"/>
    <p:sldId id="282" r:id="rId19"/>
    <p:sldId id="281" r:id="rId20"/>
    <p:sldId id="280" r:id="rId21"/>
    <p:sldId id="279" r:id="rId22"/>
    <p:sldId id="296" r:id="rId23"/>
    <p:sldId id="276" r:id="rId24"/>
    <p:sldId id="275" r:id="rId25"/>
    <p:sldId id="274" r:id="rId26"/>
    <p:sldId id="273" r:id="rId27"/>
    <p:sldId id="297" r:id="rId28"/>
    <p:sldId id="271" r:id="rId29"/>
    <p:sldId id="270" r:id="rId30"/>
    <p:sldId id="291" r:id="rId31"/>
    <p:sldId id="292" r:id="rId32"/>
    <p:sldId id="293" r:id="rId33"/>
    <p:sldId id="298" r:id="rId34"/>
    <p:sldId id="26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64" d="100"/>
          <a:sy n="64" d="100"/>
        </p:scale>
        <p:origin x="604" y="5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11/25/2019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282099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551538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423132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465713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4368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27877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308070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56791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6776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73171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9159323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2488436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18487612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3203727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058308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405690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942540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021260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11/25/2019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11/25/2019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11/25/2019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11/25/2019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520995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firebase.google.com/docs/firestore/locations#default-cloud-loca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firebase.google.com/docs/auth/"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firebase.google.com/" TargetMode="External"/><Relationship Id="rId2" Type="http://schemas.openxmlformats.org/officeDocument/2006/relationships/hyperlink" Target="https://en.wikipedia.org/wiki/Firebase" TargetMode="External"/><Relationship Id="rId1" Type="http://schemas.openxmlformats.org/officeDocument/2006/relationships/slideLayout" Target="../slideLayouts/slideLayout19.xml"/><Relationship Id="rId5" Type="http://schemas.openxmlformats.org/officeDocument/2006/relationships/hyperlink" Target="https://viblo.asia/p/cung-tim-hieu-ve-firebase-cloud-firestore-ByEZk32YZQ0" TargetMode="External"/><Relationship Id="rId4" Type="http://schemas.openxmlformats.org/officeDocument/2006/relationships/hyperlink" Target="https://firebase.google.com/docs/firestor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onsole.firebase.google.com/"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a:solidFill>
                  <a:srgbClr val="FFFFFF"/>
                </a:solidFill>
              </a:rPr>
              <a:t>BÁO CÁO CHUYÊN ĐỀ FIREBASE - FIRESTORE</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a:solidFill>
                  <a:srgbClr val="FFFFFF"/>
                </a:solidFill>
              </a:rPr>
              <a:t>Nhóm 13</a:t>
            </a: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842035-096B-41D6-91D3-22A78A306E99}"/>
              </a:ext>
            </a:extLst>
          </p:cNvPr>
          <p:cNvSpPr>
            <a:spLocks noGrp="1"/>
          </p:cNvSpPr>
          <p:nvPr>
            <p:ph idx="1"/>
          </p:nvPr>
        </p:nvSpPr>
        <p:spPr>
          <a:xfrm>
            <a:off x="704850" y="0"/>
            <a:ext cx="11487150" cy="6858000"/>
          </a:xfrm>
        </p:spPr>
        <p:txBody>
          <a:bodyPr/>
          <a:lstStyle/>
          <a:p>
            <a:pPr>
              <a:buFont typeface="Wingdings" panose="05000000000000000000" pitchFamily="2" charset="2"/>
              <a:buChar char="Ø"/>
            </a:pPr>
            <a:r>
              <a:rPr lang="en-US" b="1" u="sng"/>
              <a:t>Cloud Firestore Data model</a:t>
            </a:r>
          </a:p>
          <a:p>
            <a:pPr lvl="1">
              <a:buFont typeface="Wingdings" panose="05000000000000000000" pitchFamily="2" charset="2"/>
              <a:buChar char="ü"/>
            </a:pPr>
            <a:r>
              <a:rPr lang="en-US" b="1" i="0"/>
              <a:t>Document</a:t>
            </a:r>
            <a:r>
              <a:rPr lang="en-US"/>
              <a:t>: </a:t>
            </a:r>
            <a:r>
              <a:rPr lang="en-US" i="0"/>
              <a:t>là một bản ghi hạng nhẹ chứa các trường, </a:t>
            </a:r>
          </a:p>
          <a:p>
            <a:pPr marL="530352" lvl="1" indent="0">
              <a:buNone/>
            </a:pPr>
            <a:r>
              <a:rPr lang="en-US" i="0"/>
              <a:t> ánh xạ tới các giá trị. Mỗi document được xác định bằng một tên. </a:t>
            </a:r>
          </a:p>
          <a:p>
            <a:pPr marL="530352" lvl="1" indent="0">
              <a:buNone/>
            </a:pPr>
            <a:endParaRPr lang="en-US" i="0"/>
          </a:p>
          <a:p>
            <a:pPr lvl="1">
              <a:buFont typeface="Wingdings" panose="05000000000000000000" pitchFamily="2" charset="2"/>
              <a:buChar char="ü"/>
            </a:pPr>
            <a:r>
              <a:rPr lang="en-US" b="1" i="0"/>
              <a:t>Collection</a:t>
            </a:r>
            <a:r>
              <a:rPr lang="en-US" i="0"/>
              <a:t>: documents nằm trong collections, đơn giản là các </a:t>
            </a:r>
          </a:p>
          <a:p>
            <a:pPr marL="530352" lvl="1" indent="0">
              <a:buNone/>
            </a:pPr>
            <a:r>
              <a:rPr lang="en-US" i="0"/>
              <a:t>thùng chứa documents.</a:t>
            </a:r>
          </a:p>
          <a:p>
            <a:pPr marL="530352" lvl="1" indent="0">
              <a:buNone/>
            </a:pPr>
            <a:endParaRPr lang="en-US" i="0"/>
          </a:p>
          <a:p>
            <a:pPr lvl="1">
              <a:buFont typeface="Wingdings" panose="05000000000000000000" pitchFamily="2" charset="2"/>
              <a:buChar char="ü"/>
            </a:pPr>
            <a:r>
              <a:rPr lang="en-US" b="1" i="0"/>
              <a:t>Subcollections: </a:t>
            </a:r>
            <a:r>
              <a:rPr lang="en-US" i="0"/>
              <a:t>là một collection được liên kết với một document cụ thể.</a:t>
            </a:r>
            <a:endParaRPr lang="en-US" b="1" i="0"/>
          </a:p>
          <a:p>
            <a:pPr marL="530352" lvl="1" indent="0">
              <a:buNone/>
            </a:pPr>
            <a:endParaRPr lang="en-US" i="0"/>
          </a:p>
          <a:p>
            <a:pPr lvl="1">
              <a:buFont typeface="Wingdings" panose="05000000000000000000" pitchFamily="2" charset="2"/>
              <a:buChar char="ü"/>
            </a:pPr>
            <a:r>
              <a:rPr lang="en-US" b="1" i="0"/>
              <a:t>Cách tham chiếu</a:t>
            </a:r>
            <a:r>
              <a:rPr lang="en-US" i="0"/>
              <a:t>:</a:t>
            </a:r>
          </a:p>
          <a:p>
            <a:pPr marL="461963" lvl="1" indent="-342900">
              <a:buFont typeface="Arial" panose="020B0604020202020204" pitchFamily="34" charset="0"/>
              <a:buChar char="•"/>
            </a:pPr>
            <a:r>
              <a:rPr lang="en-US" i="0"/>
              <a:t>Tạo một tham chiếu đến document alovelace:</a:t>
            </a:r>
          </a:p>
          <a:p>
            <a:pPr marL="461963" lvl="1" indent="-342900">
              <a:buFont typeface="Arial" panose="020B0604020202020204" pitchFamily="34" charset="0"/>
              <a:buChar char="•"/>
            </a:pPr>
            <a:endParaRPr lang="en-US" i="0"/>
          </a:p>
          <a:p>
            <a:pPr marL="461963" lvl="1" indent="-342900">
              <a:buFont typeface="Arial" panose="020B0604020202020204" pitchFamily="34" charset="0"/>
              <a:buChar char="•"/>
            </a:pPr>
            <a:r>
              <a:rPr lang="en-US" i="0"/>
              <a:t>Tạo một tham chiếu đến một message</a:t>
            </a:r>
          </a:p>
          <a:p>
            <a:pPr marL="119063" lvl="1" indent="0">
              <a:buNone/>
            </a:pPr>
            <a:r>
              <a:rPr lang="en-US" i="0"/>
              <a:t> trong subcollection messages:</a:t>
            </a:r>
          </a:p>
        </p:txBody>
      </p:sp>
      <p:pic>
        <p:nvPicPr>
          <p:cNvPr id="7" name="Picture 6">
            <a:extLst>
              <a:ext uri="{FF2B5EF4-FFF2-40B4-BE49-F238E27FC236}">
                <a16:creationId xmlns:a16="http://schemas.microsoft.com/office/drawing/2014/main" id="{93E54F3D-952E-4A42-B71A-2586418D8423}"/>
              </a:ext>
            </a:extLst>
          </p:cNvPr>
          <p:cNvPicPr>
            <a:picLocks noChangeAspect="1"/>
          </p:cNvPicPr>
          <p:nvPr/>
        </p:nvPicPr>
        <p:blipFill>
          <a:blip r:embed="rId2"/>
          <a:stretch>
            <a:fillRect/>
          </a:stretch>
        </p:blipFill>
        <p:spPr>
          <a:xfrm>
            <a:off x="9411074" y="3255515"/>
            <a:ext cx="2590800" cy="3495675"/>
          </a:xfrm>
          <a:prstGeom prst="rect">
            <a:avLst/>
          </a:prstGeom>
        </p:spPr>
      </p:pic>
      <p:pic>
        <p:nvPicPr>
          <p:cNvPr id="8" name="Picture 7">
            <a:extLst>
              <a:ext uri="{FF2B5EF4-FFF2-40B4-BE49-F238E27FC236}">
                <a16:creationId xmlns:a16="http://schemas.microsoft.com/office/drawing/2014/main" id="{9DBD9BB2-D77A-40CD-B60A-7939AE673902}"/>
              </a:ext>
            </a:extLst>
          </p:cNvPr>
          <p:cNvPicPr>
            <a:picLocks noChangeAspect="1"/>
          </p:cNvPicPr>
          <p:nvPr/>
        </p:nvPicPr>
        <p:blipFill>
          <a:blip r:embed="rId3"/>
          <a:stretch>
            <a:fillRect/>
          </a:stretch>
        </p:blipFill>
        <p:spPr>
          <a:xfrm>
            <a:off x="1247027" y="4129726"/>
            <a:ext cx="4733925" cy="285750"/>
          </a:xfrm>
          <a:prstGeom prst="rect">
            <a:avLst/>
          </a:prstGeom>
        </p:spPr>
      </p:pic>
      <p:pic>
        <p:nvPicPr>
          <p:cNvPr id="6" name="Picture 5">
            <a:extLst>
              <a:ext uri="{FF2B5EF4-FFF2-40B4-BE49-F238E27FC236}">
                <a16:creationId xmlns:a16="http://schemas.microsoft.com/office/drawing/2014/main" id="{2F0EE768-727E-4628-867C-8506A4D5D116}"/>
              </a:ext>
            </a:extLst>
          </p:cNvPr>
          <p:cNvPicPr>
            <a:picLocks noChangeAspect="1"/>
          </p:cNvPicPr>
          <p:nvPr/>
        </p:nvPicPr>
        <p:blipFill>
          <a:blip r:embed="rId4"/>
          <a:stretch>
            <a:fillRect/>
          </a:stretch>
        </p:blipFill>
        <p:spPr>
          <a:xfrm>
            <a:off x="9515849" y="727645"/>
            <a:ext cx="2486025" cy="1800225"/>
          </a:xfrm>
          <a:prstGeom prst="rect">
            <a:avLst/>
          </a:prstGeom>
        </p:spPr>
      </p:pic>
      <p:sp>
        <p:nvSpPr>
          <p:cNvPr id="10" name="TextBox 9">
            <a:extLst>
              <a:ext uri="{FF2B5EF4-FFF2-40B4-BE49-F238E27FC236}">
                <a16:creationId xmlns:a16="http://schemas.microsoft.com/office/drawing/2014/main" id="{661529AF-03CA-41E1-A234-F53AF5777D55}"/>
              </a:ext>
            </a:extLst>
          </p:cNvPr>
          <p:cNvSpPr txBox="1"/>
          <p:nvPr/>
        </p:nvSpPr>
        <p:spPr>
          <a:xfrm>
            <a:off x="8896350" y="106810"/>
            <a:ext cx="2590800" cy="646331"/>
          </a:xfrm>
          <a:prstGeom prst="rect">
            <a:avLst/>
          </a:prstGeom>
          <a:noFill/>
        </p:spPr>
        <p:txBody>
          <a:bodyPr wrap="square" rtlCol="0">
            <a:spAutoFit/>
          </a:bodyPr>
          <a:lstStyle/>
          <a:p>
            <a:pPr marL="530352" lvl="1" indent="0">
              <a:buNone/>
            </a:pPr>
            <a:r>
              <a:rPr lang="en-US"/>
              <a:t>Ví dụ document của user alovelace: </a:t>
            </a:r>
          </a:p>
        </p:txBody>
      </p:sp>
      <p:sp>
        <p:nvSpPr>
          <p:cNvPr id="11" name="TextBox 10">
            <a:extLst>
              <a:ext uri="{FF2B5EF4-FFF2-40B4-BE49-F238E27FC236}">
                <a16:creationId xmlns:a16="http://schemas.microsoft.com/office/drawing/2014/main" id="{FDEA16B9-AC17-45D9-81E6-B1518534F136}"/>
              </a:ext>
            </a:extLst>
          </p:cNvPr>
          <p:cNvSpPr txBox="1"/>
          <p:nvPr/>
        </p:nvSpPr>
        <p:spPr>
          <a:xfrm>
            <a:off x="9515849" y="2886183"/>
            <a:ext cx="2405063" cy="369332"/>
          </a:xfrm>
          <a:prstGeom prst="rect">
            <a:avLst/>
          </a:prstGeom>
          <a:noFill/>
        </p:spPr>
        <p:txBody>
          <a:bodyPr wrap="square" rtlCol="0">
            <a:spAutoFit/>
          </a:bodyPr>
          <a:lstStyle/>
          <a:p>
            <a:r>
              <a:rPr lang="en-US"/>
              <a:t>Ví dụ collection user</a:t>
            </a:r>
          </a:p>
        </p:txBody>
      </p:sp>
      <p:pic>
        <p:nvPicPr>
          <p:cNvPr id="12" name="Picture 11">
            <a:extLst>
              <a:ext uri="{FF2B5EF4-FFF2-40B4-BE49-F238E27FC236}">
                <a16:creationId xmlns:a16="http://schemas.microsoft.com/office/drawing/2014/main" id="{7E77DCEF-AC15-42AC-9FE3-A13AE65DBA97}"/>
              </a:ext>
            </a:extLst>
          </p:cNvPr>
          <p:cNvPicPr>
            <a:picLocks noChangeAspect="1"/>
          </p:cNvPicPr>
          <p:nvPr/>
        </p:nvPicPr>
        <p:blipFill>
          <a:blip r:embed="rId5"/>
          <a:stretch>
            <a:fillRect/>
          </a:stretch>
        </p:blipFill>
        <p:spPr>
          <a:xfrm>
            <a:off x="6305550" y="3593652"/>
            <a:ext cx="2590800" cy="3157538"/>
          </a:xfrm>
          <a:prstGeom prst="rect">
            <a:avLst/>
          </a:prstGeom>
        </p:spPr>
      </p:pic>
      <p:sp>
        <p:nvSpPr>
          <p:cNvPr id="13" name="TextBox 12">
            <a:extLst>
              <a:ext uri="{FF2B5EF4-FFF2-40B4-BE49-F238E27FC236}">
                <a16:creationId xmlns:a16="http://schemas.microsoft.com/office/drawing/2014/main" id="{5FEBFEC3-4157-4CC0-BD7B-D6CA854A27C1}"/>
              </a:ext>
            </a:extLst>
          </p:cNvPr>
          <p:cNvSpPr txBox="1"/>
          <p:nvPr/>
        </p:nvSpPr>
        <p:spPr>
          <a:xfrm>
            <a:off x="6082461" y="3243478"/>
            <a:ext cx="3138487" cy="369332"/>
          </a:xfrm>
          <a:prstGeom prst="rect">
            <a:avLst/>
          </a:prstGeom>
          <a:noFill/>
        </p:spPr>
        <p:txBody>
          <a:bodyPr wrap="square" rtlCol="0">
            <a:spAutoFit/>
          </a:bodyPr>
          <a:lstStyle/>
          <a:p>
            <a:r>
              <a:rPr lang="en-US"/>
              <a:t>Ví dụ subcollection messages</a:t>
            </a:r>
          </a:p>
        </p:txBody>
      </p:sp>
      <p:pic>
        <p:nvPicPr>
          <p:cNvPr id="14" name="Picture 13">
            <a:extLst>
              <a:ext uri="{FF2B5EF4-FFF2-40B4-BE49-F238E27FC236}">
                <a16:creationId xmlns:a16="http://schemas.microsoft.com/office/drawing/2014/main" id="{B0B8C699-2FEE-4A42-8DE3-9B527197C7AA}"/>
              </a:ext>
            </a:extLst>
          </p:cNvPr>
          <p:cNvPicPr>
            <a:picLocks noChangeAspect="1"/>
          </p:cNvPicPr>
          <p:nvPr/>
        </p:nvPicPr>
        <p:blipFill>
          <a:blip r:embed="rId6"/>
          <a:stretch>
            <a:fillRect/>
          </a:stretch>
        </p:blipFill>
        <p:spPr>
          <a:xfrm>
            <a:off x="1279830" y="5441817"/>
            <a:ext cx="3067050" cy="1276350"/>
          </a:xfrm>
          <a:prstGeom prst="rect">
            <a:avLst/>
          </a:prstGeom>
        </p:spPr>
      </p:pic>
    </p:spTree>
    <p:extLst>
      <p:ext uri="{BB962C8B-B14F-4D97-AF65-F5344CB8AC3E}">
        <p14:creationId xmlns:p14="http://schemas.microsoft.com/office/powerpoint/2010/main" val="2709031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D285E-413E-4319-9244-B0781506C7BC}"/>
              </a:ext>
            </a:extLst>
          </p:cNvPr>
          <p:cNvSpPr>
            <a:spLocks noGrp="1"/>
          </p:cNvSpPr>
          <p:nvPr>
            <p:ph idx="1"/>
          </p:nvPr>
        </p:nvSpPr>
        <p:spPr>
          <a:xfrm>
            <a:off x="715616" y="0"/>
            <a:ext cx="11476383" cy="6858000"/>
          </a:xfrm>
        </p:spPr>
        <p:txBody>
          <a:bodyPr>
            <a:normAutofit/>
          </a:bodyPr>
          <a:lstStyle/>
          <a:p>
            <a:pPr>
              <a:buFont typeface="Wingdings" panose="05000000000000000000" pitchFamily="2" charset="2"/>
              <a:buChar char="Ø"/>
            </a:pPr>
            <a:endParaRPr lang="en-US" b="1" u="sng"/>
          </a:p>
          <a:p>
            <a:pPr>
              <a:buFont typeface="Wingdings" panose="05000000000000000000" pitchFamily="2" charset="2"/>
              <a:buChar char="Ø"/>
            </a:pPr>
            <a:r>
              <a:rPr lang="en-US" b="1" u="sng"/>
              <a:t>Các kiểu dữ liệu (data type)</a:t>
            </a:r>
            <a:r>
              <a:rPr lang="en-US" b="1"/>
              <a:t>: </a:t>
            </a:r>
          </a:p>
          <a:p>
            <a:pPr lvl="1">
              <a:buFont typeface="Wingdings" panose="05000000000000000000" pitchFamily="2" charset="2"/>
              <a:buChar char="§"/>
            </a:pPr>
            <a:r>
              <a:rPr lang="en-US" i="0"/>
              <a:t>Null, Boolean, Integer, floating-point, Date values, Text string, Byte</a:t>
            </a:r>
          </a:p>
          <a:p>
            <a:pPr lvl="1">
              <a:buFont typeface="Wingdings" panose="05000000000000000000" pitchFamily="2" charset="2"/>
              <a:buChar char="§"/>
            </a:pPr>
            <a:r>
              <a:rPr lang="en-US" i="0"/>
              <a:t>Cloud Firestore references, Geographical point, Array, Map </a:t>
            </a:r>
          </a:p>
          <a:p>
            <a:pPr marL="0" indent="0">
              <a:buNone/>
            </a:pPr>
            <a:endParaRPr lang="en-US"/>
          </a:p>
          <a:p>
            <a:pPr>
              <a:buFont typeface="Wingdings" panose="05000000000000000000" pitchFamily="2" charset="2"/>
              <a:buChar char="Ø"/>
            </a:pPr>
            <a:r>
              <a:rPr lang="en-US" b="1" u="sng"/>
              <a:t>SDK và client libraries: </a:t>
            </a:r>
            <a:r>
              <a:rPr lang="en-US"/>
              <a:t>Cloud Firestore hỗ trợ SDK cho </a:t>
            </a:r>
            <a:r>
              <a:rPr lang="en-US" i="1">
                <a:solidFill>
                  <a:srgbClr val="FF0000"/>
                </a:solidFill>
              </a:rPr>
              <a:t>Android</a:t>
            </a:r>
            <a:r>
              <a:rPr lang="en-US">
                <a:solidFill>
                  <a:srgbClr val="FF0000"/>
                </a:solidFill>
              </a:rPr>
              <a:t>, </a:t>
            </a:r>
            <a:r>
              <a:rPr lang="en-US" i="1">
                <a:solidFill>
                  <a:srgbClr val="FF0000"/>
                </a:solidFill>
              </a:rPr>
              <a:t>IOS và Web</a:t>
            </a:r>
            <a:r>
              <a:rPr lang="en-US"/>
              <a:t>. Kết hợp với Cloud Firestore security rules và Firebase Auth, SDK mobile và web hỗ trợ kiến trúc ứng dụng không có máy chủ khi khách hàng kết nối trực tiếp với cơ sở dữ liệu Cloud Firestore của bạn.</a:t>
            </a:r>
            <a:endParaRPr lang="en-US" b="1" u="sng"/>
          </a:p>
          <a:p>
            <a:pPr lvl="1">
              <a:buFont typeface="Wingdings" panose="05000000000000000000" pitchFamily="2" charset="2"/>
              <a:buChar char="ü"/>
            </a:pPr>
            <a:r>
              <a:rPr lang="en-US" b="1" i="0"/>
              <a:t>Server client libraries:</a:t>
            </a:r>
            <a:r>
              <a:rPr lang="en-US" i="0"/>
              <a:t> hỗ trợ truy cập Cloud Firestore trong cho C #, Go, Java, Node.js, PHP, Python và Ruby. Các client libraries tạo ra một môi trường Cloud Firestore đặc quyền với toàn quyền truy cập vào cơ sở dữ liệu của bạn.</a:t>
            </a:r>
          </a:p>
          <a:p>
            <a:pPr lvl="1">
              <a:buFont typeface="Wingdings" panose="05000000000000000000" pitchFamily="2" charset="2"/>
              <a:buChar char="ü"/>
            </a:pPr>
            <a:r>
              <a:rPr lang="en-US" b="1" i="0"/>
              <a:t>Firebase Admin SDKs: </a:t>
            </a:r>
            <a:r>
              <a:rPr lang="en-US" i="0"/>
              <a:t>bạn có thể khởi tạo quyền truy cập vào Cloud Firestore và một số dịch vụ khác từ một SDK duy nhất. Hỗ trợ truy cập Cloud Firestore trong Java, Python, Node.js và Go</a:t>
            </a:r>
          </a:p>
          <a:p>
            <a:pPr lvl="1">
              <a:buFont typeface="Wingdings" panose="05000000000000000000" pitchFamily="2" charset="2"/>
              <a:buChar char="ü"/>
            </a:pPr>
            <a:r>
              <a:rPr lang="en-US" b="1" i="0"/>
              <a:t>Google Cloud client libraries </a:t>
            </a:r>
            <a:r>
              <a:rPr lang="en-US" i="0"/>
              <a:t>hỗ trợ truy cập Cloud Firestore trong Java, Python, Node.js, Go, PHP, C # và Ruby</a:t>
            </a:r>
          </a:p>
          <a:p>
            <a:pPr lvl="1">
              <a:buFont typeface="Wingdings" panose="05000000000000000000" pitchFamily="2" charset="2"/>
              <a:buChar char="ü"/>
            </a:pPr>
            <a:r>
              <a:rPr lang="en-US" b="1" i="0"/>
              <a:t>Tích hợp thư viện của bên thứ ba: </a:t>
            </a:r>
            <a:r>
              <a:rPr lang="en-US" i="0"/>
              <a:t>Cloud Firestore còn cung cấp một số tích hợp với các thư viện mã nguồn mở bên cạnh mobile/web SDKs và server client libraries nh</a:t>
            </a:r>
            <a:r>
              <a:rPr lang="en-US" i="0">
                <a:latin typeface="+mj-lt"/>
              </a:rPr>
              <a:t>ư</a:t>
            </a:r>
            <a:r>
              <a:rPr lang="en-US" i="0"/>
              <a:t>: </a:t>
            </a:r>
            <a:r>
              <a:rPr lang="en-US"/>
              <a:t>AngularFire (Web), FirebaseUI, React Native Firebase (</a:t>
            </a:r>
            <a:r>
              <a:rPr lang="en-US" i="0"/>
              <a:t>Android, iOS</a:t>
            </a:r>
            <a:r>
              <a:rPr lang="en-US"/>
              <a:t>)</a:t>
            </a:r>
          </a:p>
          <a:p>
            <a:pPr lvl="1">
              <a:buFont typeface="Wingdings" panose="05000000000000000000" pitchFamily="2" charset="2"/>
              <a:buChar char="ü"/>
            </a:pPr>
            <a:endParaRPr lang="en-US" b="1" i="0"/>
          </a:p>
          <a:p>
            <a:pPr lvl="1">
              <a:buFont typeface="Wingdings" panose="05000000000000000000" pitchFamily="2" charset="2"/>
              <a:buChar char="ü"/>
            </a:pPr>
            <a:endParaRPr lang="en-US" b="1" i="0"/>
          </a:p>
          <a:p>
            <a:pPr lvl="1">
              <a:buFont typeface="Wingdings" panose="05000000000000000000" pitchFamily="2" charset="2"/>
              <a:buChar char="v"/>
            </a:pPr>
            <a:endParaRPr lang="en-US" b="1" i="0"/>
          </a:p>
          <a:p>
            <a:pPr lvl="1">
              <a:buFont typeface="Wingdings" panose="05000000000000000000" pitchFamily="2" charset="2"/>
              <a:buChar char="ü"/>
            </a:pPr>
            <a:endParaRPr lang="en-US" i="0"/>
          </a:p>
          <a:p>
            <a:endParaRPr lang="en-US"/>
          </a:p>
          <a:p>
            <a:pPr marL="168275" indent="0">
              <a:buFont typeface="Wingdings" panose="05000000000000000000" pitchFamily="2" charset="2"/>
              <a:buChar char="Ø"/>
            </a:pPr>
            <a:endParaRPr lang="en-US" u="sng"/>
          </a:p>
          <a:p>
            <a:pPr marL="168275" indent="0">
              <a:buFont typeface="Wingdings" panose="05000000000000000000" pitchFamily="2" charset="2"/>
              <a:buChar char="Ø"/>
            </a:pPr>
            <a:endParaRPr lang="en-US" u="sng"/>
          </a:p>
        </p:txBody>
      </p:sp>
    </p:spTree>
    <p:extLst>
      <p:ext uri="{BB962C8B-B14F-4D97-AF65-F5344CB8AC3E}">
        <p14:creationId xmlns:p14="http://schemas.microsoft.com/office/powerpoint/2010/main" val="354968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0A1672-AEDB-4AC8-B938-C1163B2FC56B}"/>
              </a:ext>
            </a:extLst>
          </p:cNvPr>
          <p:cNvSpPr>
            <a:spLocks noGrp="1"/>
          </p:cNvSpPr>
          <p:nvPr>
            <p:ph idx="1"/>
          </p:nvPr>
        </p:nvSpPr>
        <p:spPr>
          <a:xfrm>
            <a:off x="705678" y="0"/>
            <a:ext cx="11486322" cy="6858000"/>
          </a:xfrm>
        </p:spPr>
        <p:txBody>
          <a:bodyPr/>
          <a:lstStyle/>
          <a:p>
            <a:pPr>
              <a:buFont typeface="Wingdings" panose="05000000000000000000" pitchFamily="2" charset="2"/>
              <a:buChar char="Ø"/>
            </a:pPr>
            <a:endParaRPr lang="en-US" b="1" u="sng"/>
          </a:p>
          <a:p>
            <a:pPr>
              <a:buFont typeface="Wingdings" panose="05000000000000000000" pitchFamily="2" charset="2"/>
              <a:buChar char="Ø"/>
            </a:pPr>
            <a:r>
              <a:rPr lang="en-US" b="1" u="sng"/>
              <a:t>Các loại chỉ mục trong Cloud Firestore:</a:t>
            </a:r>
          </a:p>
          <a:p>
            <a:pPr lvl="1">
              <a:buFont typeface="Wingdings" panose="05000000000000000000" pitchFamily="2" charset="2"/>
              <a:buChar char="ü"/>
            </a:pPr>
            <a:r>
              <a:rPr lang="en-US" b="1" i="0"/>
              <a:t>Chỉ mục trường đơn:</a:t>
            </a:r>
            <a:r>
              <a:rPr lang="en-US"/>
              <a:t> </a:t>
            </a:r>
            <a:r>
              <a:rPr lang="en-US" i="0"/>
              <a:t>lưu trữ một ánh xạ được sắp xếp của tất cả các document trong một collection có chứa một trường cụ thể. Mỗi record trong một chỉ mục trường đơn ghi lại giá trị của document cho một trường cụ thể và vị trí của document trong cơ sở dữ liệu.</a:t>
            </a:r>
          </a:p>
          <a:p>
            <a:pPr lvl="1">
              <a:buFont typeface="Wingdings" panose="05000000000000000000" pitchFamily="2" charset="2"/>
              <a:buChar char="ü"/>
            </a:pPr>
            <a:endParaRPr lang="en-US" i="0"/>
          </a:p>
          <a:p>
            <a:pPr lvl="1">
              <a:buFont typeface="Wingdings" panose="05000000000000000000" pitchFamily="2" charset="2"/>
              <a:buChar char="ü"/>
            </a:pPr>
            <a:r>
              <a:rPr lang="en-US" b="1" i="0"/>
              <a:t>Chỉ mục hỗn hợp: </a:t>
            </a:r>
            <a:r>
              <a:rPr lang="en-US" i="0"/>
              <a:t>hỗ trợ các truy vấn chưa được hỗ trợ bởi các chỉ mục trường đơn; lưu trữ một ánh xạ được sắp xếp của tất cả các document trong một collection có chứa nhiều trường cụ thể thay vì chỉ một. Bạn có thể có tối đa một trường array trên mỗi chỉ mục hỗn hợp</a:t>
            </a:r>
            <a:r>
              <a:rPr lang="en-US"/>
              <a:t>. </a:t>
            </a:r>
            <a:endParaRPr lang="en-US" b="1" i="0"/>
          </a:p>
          <a:p>
            <a:pPr marL="530352" lvl="1" indent="0">
              <a:buNone/>
            </a:pPr>
            <a:endParaRPr lang="en-US" b="1" i="0"/>
          </a:p>
          <a:p>
            <a:pPr marL="530352" lvl="1" indent="0">
              <a:buNone/>
            </a:pPr>
            <a:endParaRPr lang="en-US" b="1" i="0"/>
          </a:p>
          <a:p>
            <a:pPr marL="347663" lvl="1" indent="-347663">
              <a:buFont typeface="Wingdings" panose="05000000000000000000" pitchFamily="2" charset="2"/>
              <a:buChar char="Ø"/>
            </a:pPr>
            <a:r>
              <a:rPr lang="en-US" b="1" i="0" u="sng"/>
              <a:t>Vị trí cơ sở dữ liệu của Cloud Firestore: </a:t>
            </a:r>
            <a:r>
              <a:rPr lang="en-US"/>
              <a:t>Để giảm độ trễ và tăng tính khả dụng, hãy lưu trữ dữ liệu của bạn gần với người dùng và dịch vụ cần dữ liệu đó. Cài đặt vị trí này là </a:t>
            </a:r>
            <a:r>
              <a:rPr lang="en-US" u="sng">
                <a:hlinkClick r:id="rId2"/>
              </a:rPr>
              <a:t>default Google Cloud Platform (GCP) resource location</a:t>
            </a:r>
            <a:r>
              <a:rPr lang="en-US"/>
              <a:t> trong dự án của bạn.</a:t>
            </a:r>
          </a:p>
          <a:p>
            <a:pPr marL="804863" lvl="2" indent="-347663">
              <a:buFont typeface="Wingdings" panose="05000000000000000000" pitchFamily="2" charset="2"/>
              <a:buChar char="ü"/>
            </a:pPr>
            <a:r>
              <a:rPr lang="en-US" sz="2000"/>
              <a:t>Bạn có thể lưu trữ dữ liệu Cloud Firestore của mình ở một vị trí đa vùng hoặc một vùng. </a:t>
            </a:r>
          </a:p>
          <a:p>
            <a:pPr marL="804863" lvl="2" indent="-347663">
              <a:buFont typeface="Wingdings" panose="05000000000000000000" pitchFamily="2" charset="2"/>
              <a:buChar char="ü"/>
            </a:pPr>
            <a:r>
              <a:rPr lang="en-US" sz="2000"/>
              <a:t>Nếu bạn đã có App Engine app với vị trí là us-central hoặc europe-west, cơ sở dữ liệu Cloud Firestore của bạn sẽ được coi là đa khu vực</a:t>
            </a:r>
            <a:endParaRPr lang="en-US" sz="2000" b="1" i="0" u="sng"/>
          </a:p>
          <a:p>
            <a:pPr marL="347663" lvl="1" indent="-347663">
              <a:buFont typeface="Wingdings" panose="05000000000000000000" pitchFamily="2" charset="2"/>
              <a:buChar char="Ø"/>
            </a:pPr>
            <a:endParaRPr lang="en-US" b="1" i="0" u="sng"/>
          </a:p>
          <a:p>
            <a:pPr lvl="1">
              <a:buFont typeface="Wingdings" panose="05000000000000000000" pitchFamily="2" charset="2"/>
              <a:buChar char="ü"/>
            </a:pPr>
            <a:endParaRPr lang="en-US" b="1" i="0"/>
          </a:p>
          <a:p>
            <a:pPr>
              <a:buFont typeface="Wingdings" panose="05000000000000000000" pitchFamily="2" charset="2"/>
              <a:buChar char="Ø"/>
            </a:pPr>
            <a:endParaRPr lang="en-US" b="1" u="sng"/>
          </a:p>
          <a:p>
            <a:pPr>
              <a:buFont typeface="Wingdings" panose="05000000000000000000" pitchFamily="2" charset="2"/>
              <a:buChar char="Ø"/>
            </a:pPr>
            <a:endParaRPr lang="en-US" b="1" u="sng"/>
          </a:p>
          <a:p>
            <a:endParaRPr lang="en-US"/>
          </a:p>
        </p:txBody>
      </p:sp>
    </p:spTree>
    <p:extLst>
      <p:ext uri="{BB962C8B-B14F-4D97-AF65-F5344CB8AC3E}">
        <p14:creationId xmlns:p14="http://schemas.microsoft.com/office/powerpoint/2010/main" val="1758901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257F62E6-1FD8-4715-97E6-9DD328F1990D}"/>
              </a:ext>
            </a:extLst>
          </p:cNvPr>
          <p:cNvSpPr>
            <a:spLocks noGrp="1"/>
          </p:cNvSpPr>
          <p:nvPr>
            <p:ph type="title"/>
          </p:nvPr>
        </p:nvSpPr>
        <p:spPr>
          <a:xfrm>
            <a:off x="246220" y="787343"/>
            <a:ext cx="4658920" cy="5262390"/>
          </a:xfrm>
        </p:spPr>
        <p:txBody>
          <a:bodyPr anchor="ctr">
            <a:normAutofit/>
          </a:bodyPr>
          <a:lstStyle/>
          <a:p>
            <a:pPr algn="ctr"/>
            <a:r>
              <a:rPr lang="en-US" sz="5400">
                <a:solidFill>
                  <a:schemeClr val="bg2"/>
                </a:solidFill>
              </a:rPr>
              <a:t>IV. Thêm và quản lí dữ liệu</a:t>
            </a:r>
          </a:p>
        </p:txBody>
      </p:sp>
      <p:sp>
        <p:nvSpPr>
          <p:cNvPr id="13" name="Rectangle 12">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Content Placeholder 2">
            <a:extLst>
              <a:ext uri="{FF2B5EF4-FFF2-40B4-BE49-F238E27FC236}">
                <a16:creationId xmlns:a16="http://schemas.microsoft.com/office/drawing/2014/main" id="{9293DFAB-1359-4448-BF68-41C3F8CE81D7}"/>
              </a:ext>
            </a:extLst>
          </p:cNvPr>
          <p:cNvSpPr>
            <a:spLocks noGrp="1"/>
          </p:cNvSpPr>
          <p:nvPr>
            <p:ph idx="1"/>
          </p:nvPr>
        </p:nvSpPr>
        <p:spPr>
          <a:xfrm>
            <a:off x="6328881" y="-10274"/>
            <a:ext cx="5760378" cy="6857624"/>
          </a:xfrm>
        </p:spPr>
        <p:txBody>
          <a:bodyPr anchor="ctr">
            <a:normAutofit/>
          </a:bodyPr>
          <a:lstStyle/>
          <a:p>
            <a:pPr marL="0" indent="0">
              <a:buNone/>
            </a:pPr>
            <a:endParaRPr lang="en-US" b="1" u="sng"/>
          </a:p>
          <a:p>
            <a:pPr marL="0" indent="0">
              <a:buNone/>
            </a:pPr>
            <a:r>
              <a:rPr lang="en-US" b="1" u="sng"/>
              <a:t>Nội dung tìm hiểu</a:t>
            </a:r>
            <a:r>
              <a:rPr lang="en-US"/>
              <a:t>:</a:t>
            </a:r>
          </a:p>
          <a:p>
            <a:pPr marL="457200" indent="-457200">
              <a:buFont typeface="+mj-lt"/>
              <a:buAutoNum type="arabicPeriod"/>
            </a:pPr>
            <a:r>
              <a:rPr lang="en-US"/>
              <a:t>Cấu trúc của dữ liệu</a:t>
            </a:r>
          </a:p>
          <a:p>
            <a:pPr marL="457200" indent="-457200">
              <a:buFont typeface="+mj-lt"/>
              <a:buAutoNum type="arabicPeriod"/>
            </a:pPr>
            <a:r>
              <a:rPr lang="en-US"/>
              <a:t>Thêm dữ liệu</a:t>
            </a:r>
          </a:p>
          <a:p>
            <a:pPr marL="457200" indent="-457200">
              <a:buFont typeface="+mj-lt"/>
              <a:buAutoNum type="arabicPeriod"/>
            </a:pPr>
            <a:r>
              <a:rPr lang="en-US"/>
              <a:t>Các giao dịch và tập ghi</a:t>
            </a:r>
          </a:p>
          <a:p>
            <a:pPr marL="457200" indent="-457200">
              <a:buFont typeface="+mj-lt"/>
              <a:buAutoNum type="arabicPeriod"/>
            </a:pPr>
            <a:r>
              <a:rPr lang="en-US"/>
              <a:t>Xoá dữ liệu</a:t>
            </a:r>
          </a:p>
          <a:p>
            <a:pPr marL="457200" indent="-457200">
              <a:buFont typeface="+mj-lt"/>
              <a:buAutoNum type="arabicPeriod"/>
            </a:pPr>
            <a:r>
              <a:rPr lang="en-US"/>
              <a:t>Quản lí dữ liệu</a:t>
            </a:r>
          </a:p>
          <a:p>
            <a:pPr marL="457200" indent="-457200">
              <a:buFont typeface="+mj-lt"/>
              <a:buAutoNum type="arabicPeriod"/>
            </a:pPr>
            <a:r>
              <a:rPr lang="en-US"/>
              <a:t>Xuất và nhập dữ liệu</a:t>
            </a:r>
          </a:p>
          <a:p>
            <a:pPr marL="457200" indent="-457200">
              <a:buFont typeface="+mj-lt"/>
              <a:buAutoNum type="arabicPeriod"/>
            </a:pPr>
            <a:r>
              <a:rPr lang="en-US"/>
              <a:t>Di chuyển dữ liệu giữa các dự án</a:t>
            </a:r>
          </a:p>
          <a:p>
            <a:pPr marL="457200" indent="-457200">
              <a:buFont typeface="+mj-lt"/>
              <a:buAutoNum type="arabicPeriod"/>
            </a:pPr>
            <a:endParaRPr lang="en-US"/>
          </a:p>
          <a:p>
            <a:endParaRPr lang="en-US" sz="1800"/>
          </a:p>
        </p:txBody>
      </p:sp>
    </p:spTree>
    <p:extLst>
      <p:ext uri="{BB962C8B-B14F-4D97-AF65-F5344CB8AC3E}">
        <p14:creationId xmlns:p14="http://schemas.microsoft.com/office/powerpoint/2010/main" val="279273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CCD5B6-0A68-4C66-85B9-DA4D00FCE306}"/>
              </a:ext>
            </a:extLst>
          </p:cNvPr>
          <p:cNvSpPr>
            <a:spLocks noGrp="1"/>
          </p:cNvSpPr>
          <p:nvPr>
            <p:ph idx="1"/>
          </p:nvPr>
        </p:nvSpPr>
        <p:spPr>
          <a:xfrm>
            <a:off x="695738" y="0"/>
            <a:ext cx="11496261" cy="6858000"/>
          </a:xfrm>
        </p:spPr>
        <p:txBody>
          <a:bodyPr/>
          <a:lstStyle/>
          <a:p>
            <a:pPr>
              <a:buFont typeface="Wingdings" panose="05000000000000000000" pitchFamily="2" charset="2"/>
              <a:buChar char="Ø"/>
            </a:pPr>
            <a:r>
              <a:rPr lang="en-US" b="1" u="sng"/>
              <a:t>Cấu trúc của dữ liệu</a:t>
            </a:r>
            <a:r>
              <a:rPr lang="en-US" b="1"/>
              <a:t>: </a:t>
            </a:r>
            <a:r>
              <a:rPr lang="en-US" sz="1900"/>
              <a:t>Khi xây dựng dữ liệu của mình trong Cloud Firestore, bạn có một số tùy chọn sau:</a:t>
            </a:r>
          </a:p>
          <a:p>
            <a:pPr lvl="1">
              <a:buFont typeface="Wingdings" panose="05000000000000000000" pitchFamily="2" charset="2"/>
              <a:buChar char="ü"/>
            </a:pPr>
            <a:r>
              <a:rPr lang="en-US" i="0"/>
              <a:t>Documents</a:t>
            </a:r>
          </a:p>
          <a:p>
            <a:pPr lvl="1">
              <a:buFont typeface="Wingdings" panose="05000000000000000000" pitchFamily="2" charset="2"/>
              <a:buChar char="ü"/>
            </a:pPr>
            <a:r>
              <a:rPr lang="en-US" i="0"/>
              <a:t>Nhiều Collection</a:t>
            </a:r>
          </a:p>
          <a:p>
            <a:pPr lvl="1">
              <a:buFont typeface="Wingdings" panose="05000000000000000000" pitchFamily="2" charset="2"/>
              <a:buChar char="ü"/>
            </a:pPr>
            <a:r>
              <a:rPr lang="en-US" i="0"/>
              <a:t>Subcollections trong documents</a:t>
            </a:r>
          </a:p>
          <a:p>
            <a:pPr marL="396875" lvl="1" indent="-396875">
              <a:buFont typeface="Wingdings" panose="05000000000000000000" pitchFamily="2" charset="2"/>
              <a:buChar char="Ø"/>
            </a:pPr>
            <a:r>
              <a:rPr lang="en-US" b="1" i="0" u="sng"/>
              <a:t>Thêm dữ liệu</a:t>
            </a:r>
            <a:r>
              <a:rPr lang="en-US" b="1" i="0"/>
              <a:t>: </a:t>
            </a:r>
            <a:r>
              <a:rPr lang="vi-VN" sz="1800" i="0"/>
              <a:t>Có một số cách để ghi dữ liệu lên Cloud Firestore</a:t>
            </a:r>
            <a:r>
              <a:rPr lang="en-US" sz="1800" i="0"/>
              <a:t> </a:t>
            </a:r>
            <a:r>
              <a:rPr lang="en-US" i="0"/>
              <a:t>như sau</a:t>
            </a:r>
            <a:r>
              <a:rPr lang="en-US" sz="1800" i="0"/>
              <a:t>:</a:t>
            </a:r>
          </a:p>
          <a:p>
            <a:pPr lvl="1">
              <a:buFont typeface="Wingdings" panose="05000000000000000000" pitchFamily="2" charset="2"/>
              <a:buChar char="ü"/>
            </a:pPr>
            <a:r>
              <a:rPr lang="vi-VN" sz="1800" i="0"/>
              <a:t>Đặt dữ liệu của </a:t>
            </a:r>
            <a:r>
              <a:rPr lang="en-US" i="0"/>
              <a:t>document</a:t>
            </a:r>
            <a:r>
              <a:rPr lang="en-US" sz="1800" i="0"/>
              <a:t> </a:t>
            </a:r>
            <a:r>
              <a:rPr lang="vi-VN" sz="1800" i="0"/>
              <a:t>trong </a:t>
            </a:r>
            <a:r>
              <a:rPr lang="en-US" i="0"/>
              <a:t>collection</a:t>
            </a:r>
            <a:r>
              <a:rPr lang="vi-VN" sz="1800" i="0"/>
              <a:t>, chỉ định rõ ràng định danh </a:t>
            </a:r>
            <a:r>
              <a:rPr lang="en-US" i="0"/>
              <a:t>document</a:t>
            </a:r>
            <a:r>
              <a:rPr lang="vi-VN" sz="1800" i="0"/>
              <a:t>.</a:t>
            </a:r>
            <a:endParaRPr lang="en-US" sz="1800" i="0">
              <a:latin typeface="Franklin Gothic Book" panose="020B0503020102020204" pitchFamily="34" charset="0"/>
            </a:endParaRPr>
          </a:p>
          <a:p>
            <a:pPr lvl="1">
              <a:buFont typeface="Wingdings" panose="05000000000000000000" pitchFamily="2" charset="2"/>
              <a:buChar char="ü"/>
            </a:pPr>
            <a:r>
              <a:rPr lang="vi-VN" sz="1800" i="0"/>
              <a:t>Thêm một </a:t>
            </a:r>
            <a:r>
              <a:rPr lang="en-US" i="0"/>
              <a:t>documen</a:t>
            </a:r>
            <a:r>
              <a:rPr lang="en-US" sz="1800" i="0"/>
              <a:t>t</a:t>
            </a:r>
            <a:r>
              <a:rPr lang="vi-VN" sz="1800" i="0"/>
              <a:t> mới vào một </a:t>
            </a:r>
            <a:r>
              <a:rPr lang="en-US" i="0"/>
              <a:t>collection</a:t>
            </a:r>
            <a:r>
              <a:rPr lang="vi-VN" sz="1800" i="0"/>
              <a:t>. Trong trường hợp này, Cloud Firestore tự động tạo định danh </a:t>
            </a:r>
            <a:r>
              <a:rPr lang="en-US" i="0"/>
              <a:t>document</a:t>
            </a:r>
            <a:r>
              <a:rPr lang="vi-VN" sz="1800" i="0"/>
              <a:t>.</a:t>
            </a:r>
            <a:endParaRPr lang="en-US" sz="1800" i="0">
              <a:latin typeface="Franklin Gothic Book" panose="020B0503020102020204" pitchFamily="34" charset="0"/>
            </a:endParaRPr>
          </a:p>
          <a:p>
            <a:pPr lvl="1">
              <a:buFont typeface="Wingdings" panose="05000000000000000000" pitchFamily="2" charset="2"/>
              <a:buChar char="ü"/>
            </a:pPr>
            <a:r>
              <a:rPr lang="vi-VN" sz="1800" i="0"/>
              <a:t>Tạo một </a:t>
            </a:r>
            <a:r>
              <a:rPr lang="en-US" i="0"/>
              <a:t>document</a:t>
            </a:r>
            <a:r>
              <a:rPr lang="en-US" sz="1800" i="0"/>
              <a:t> </a:t>
            </a:r>
            <a:r>
              <a:rPr lang="vi-VN" sz="1800" i="0"/>
              <a:t>trống với mã định danh được tạo tự động và gán dữ liệu cho nó sau</a:t>
            </a:r>
            <a:endParaRPr lang="en-US" sz="1800" i="0"/>
          </a:p>
          <a:p>
            <a:pPr lvl="1">
              <a:buFont typeface="Wingdings" panose="05000000000000000000" pitchFamily="2" charset="2"/>
              <a:buChar char="v"/>
            </a:pPr>
            <a:r>
              <a:rPr lang="en-US" b="1" i="0">
                <a:latin typeface="Franklin Gothic Book" panose="020B0503020102020204" pitchFamily="34" charset="0"/>
              </a:rPr>
              <a:t>Cách tạo document</a:t>
            </a:r>
            <a:r>
              <a:rPr lang="en-US" sz="1800" i="0">
                <a:latin typeface="Franklin Gothic Book" panose="020B0503020102020204" pitchFamily="34" charset="0"/>
              </a:rPr>
              <a:t>: </a:t>
            </a:r>
            <a:r>
              <a:rPr lang="en-US" i="0">
                <a:latin typeface="Franklin Gothic Book" panose="020B0503020102020204" pitchFamily="34" charset="0"/>
              </a:rPr>
              <a:t>dùng ph</a:t>
            </a:r>
            <a:r>
              <a:rPr lang="vi-VN" i="0">
                <a:latin typeface="Franklin Gothic Book" panose="020B0503020102020204" pitchFamily="34" charset="0"/>
              </a:rPr>
              <a:t>ư</a:t>
            </a:r>
            <a:r>
              <a:rPr lang="en-US" i="0">
                <a:latin typeface="Franklin Gothic Book" panose="020B0503020102020204" pitchFamily="34" charset="0"/>
              </a:rPr>
              <a:t>ơng thức </a:t>
            </a:r>
            <a:r>
              <a:rPr lang="en-US" i="0">
                <a:solidFill>
                  <a:srgbClr val="FF0000"/>
                </a:solidFill>
                <a:latin typeface="Franklin Gothic Book" panose="020B0503020102020204" pitchFamily="34" charset="0"/>
              </a:rPr>
              <a:t>set()</a:t>
            </a:r>
          </a:p>
          <a:p>
            <a:pPr lvl="1">
              <a:buFont typeface="Wingdings" panose="05000000000000000000" pitchFamily="2" charset="2"/>
              <a:buChar char="v"/>
            </a:pPr>
            <a:endParaRPr lang="en-US" i="0">
              <a:latin typeface="Franklin Gothic Book" panose="020B0503020102020204" pitchFamily="34" charset="0"/>
            </a:endParaRPr>
          </a:p>
          <a:p>
            <a:pPr>
              <a:buFont typeface="Wingdings" panose="05000000000000000000" pitchFamily="2" charset="2"/>
              <a:buChar char="Ø"/>
            </a:pPr>
            <a:endParaRPr lang="en-US" b="1" u="sng"/>
          </a:p>
          <a:p>
            <a:pPr>
              <a:buFont typeface="Wingdings" panose="05000000000000000000" pitchFamily="2" charset="2"/>
              <a:buChar char="Ø"/>
            </a:pPr>
            <a:endParaRPr lang="en-US" b="1" u="sng"/>
          </a:p>
          <a:p>
            <a:pPr>
              <a:buFont typeface="Wingdings" panose="05000000000000000000" pitchFamily="2" charset="2"/>
              <a:buChar char="Ø"/>
            </a:pPr>
            <a:endParaRPr lang="en-US" b="1" u="sng"/>
          </a:p>
          <a:p>
            <a:pPr lvl="1">
              <a:buFont typeface="Wingdings" panose="05000000000000000000" pitchFamily="2" charset="2"/>
              <a:buChar char="v"/>
            </a:pPr>
            <a:r>
              <a:rPr lang="en-US" b="1" i="0"/>
              <a:t>Cập nhật document: </a:t>
            </a:r>
            <a:r>
              <a:rPr lang="en-US" i="0"/>
              <a:t>dùng ph</a:t>
            </a:r>
            <a:r>
              <a:rPr lang="vi-VN" i="0"/>
              <a:t>ư</a:t>
            </a:r>
            <a:r>
              <a:rPr lang="en-US" i="0"/>
              <a:t>ơng thức </a:t>
            </a:r>
            <a:r>
              <a:rPr lang="en-US" i="0">
                <a:solidFill>
                  <a:srgbClr val="FF0000"/>
                </a:solidFill>
              </a:rPr>
              <a:t>update()</a:t>
            </a:r>
          </a:p>
        </p:txBody>
      </p:sp>
      <p:pic>
        <p:nvPicPr>
          <p:cNvPr id="4" name="Picture 3">
            <a:extLst>
              <a:ext uri="{FF2B5EF4-FFF2-40B4-BE49-F238E27FC236}">
                <a16:creationId xmlns:a16="http://schemas.microsoft.com/office/drawing/2014/main" id="{9205D61A-8754-408F-BD34-77946B8EDA22}"/>
              </a:ext>
            </a:extLst>
          </p:cNvPr>
          <p:cNvPicPr>
            <a:picLocks noChangeAspect="1"/>
          </p:cNvPicPr>
          <p:nvPr/>
        </p:nvPicPr>
        <p:blipFill>
          <a:blip r:embed="rId2"/>
          <a:stretch>
            <a:fillRect/>
          </a:stretch>
        </p:blipFill>
        <p:spPr>
          <a:xfrm>
            <a:off x="1662320" y="3645796"/>
            <a:ext cx="5905500" cy="1514475"/>
          </a:xfrm>
          <a:prstGeom prst="rect">
            <a:avLst/>
          </a:prstGeom>
        </p:spPr>
      </p:pic>
      <p:pic>
        <p:nvPicPr>
          <p:cNvPr id="5" name="Picture 4">
            <a:extLst>
              <a:ext uri="{FF2B5EF4-FFF2-40B4-BE49-F238E27FC236}">
                <a16:creationId xmlns:a16="http://schemas.microsoft.com/office/drawing/2014/main" id="{87B387C8-9833-46CF-A2FA-3983DD62C6B1}"/>
              </a:ext>
            </a:extLst>
          </p:cNvPr>
          <p:cNvPicPr>
            <a:picLocks noChangeAspect="1"/>
          </p:cNvPicPr>
          <p:nvPr/>
        </p:nvPicPr>
        <p:blipFill>
          <a:blip r:embed="rId3"/>
          <a:stretch>
            <a:fillRect/>
          </a:stretch>
        </p:blipFill>
        <p:spPr>
          <a:xfrm>
            <a:off x="1662320" y="5691808"/>
            <a:ext cx="5800725" cy="1066800"/>
          </a:xfrm>
          <a:prstGeom prst="rect">
            <a:avLst/>
          </a:prstGeom>
        </p:spPr>
      </p:pic>
    </p:spTree>
    <p:extLst>
      <p:ext uri="{BB962C8B-B14F-4D97-AF65-F5344CB8AC3E}">
        <p14:creationId xmlns:p14="http://schemas.microsoft.com/office/powerpoint/2010/main" val="286102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C4C14F-B1F2-43BB-BA3B-CFCF52844A83}"/>
              </a:ext>
            </a:extLst>
          </p:cNvPr>
          <p:cNvSpPr>
            <a:spLocks noGrp="1"/>
          </p:cNvSpPr>
          <p:nvPr>
            <p:ph idx="1"/>
          </p:nvPr>
        </p:nvSpPr>
        <p:spPr>
          <a:xfrm>
            <a:off x="715616" y="0"/>
            <a:ext cx="11476383" cy="6858000"/>
          </a:xfrm>
        </p:spPr>
        <p:txBody>
          <a:bodyPr/>
          <a:lstStyle/>
          <a:p>
            <a:pPr>
              <a:buFont typeface="Wingdings" panose="05000000000000000000" pitchFamily="2" charset="2"/>
              <a:buChar char="Ø"/>
            </a:pPr>
            <a:r>
              <a:rPr lang="en-US" b="1" u="sng"/>
              <a:t>Các giao dịch (Transaction) và tập ghi (Batched write)</a:t>
            </a:r>
          </a:p>
          <a:p>
            <a:pPr lvl="1">
              <a:buFont typeface="Wingdings" panose="05000000000000000000" pitchFamily="2" charset="2"/>
              <a:buChar char="ü"/>
            </a:pPr>
            <a:r>
              <a:rPr lang="en-US" b="1" i="0"/>
              <a:t>Transaction:</a:t>
            </a:r>
            <a:r>
              <a:rPr lang="en-US" i="0"/>
              <a:t> là một tập hợp các hoạt động đọc và ghi trên một hoặc nhiều tài liệu.</a:t>
            </a:r>
          </a:p>
          <a:p>
            <a:pPr lvl="1">
              <a:buFont typeface="Wingdings" panose="05000000000000000000" pitchFamily="2" charset="2"/>
              <a:buChar char="ü"/>
            </a:pPr>
            <a:r>
              <a:rPr lang="en-US" b="1" i="0"/>
              <a:t>Batched write:</a:t>
            </a:r>
            <a:r>
              <a:rPr lang="en-US" i="0"/>
              <a:t> là một tập hợp các thao tác ghi trên một hoặc nhiều tài liệu</a:t>
            </a:r>
            <a:endParaRPr lang="en-US" b="1" i="0" u="sng"/>
          </a:p>
          <a:p>
            <a:pPr>
              <a:buFont typeface="Wingdings" panose="05000000000000000000" pitchFamily="2" charset="2"/>
              <a:buChar char="Ø"/>
            </a:pPr>
            <a:r>
              <a:rPr lang="en-US" b="1" u="sng"/>
              <a:t>Xóa dữ liệu khỏi Cloud Firestore:</a:t>
            </a:r>
          </a:p>
          <a:p>
            <a:pPr lvl="1">
              <a:buFont typeface="Wingdings" panose="05000000000000000000" pitchFamily="2" charset="2"/>
              <a:buChar char="ü"/>
            </a:pPr>
            <a:r>
              <a:rPr lang="en-US" b="1" i="0"/>
              <a:t>Xóa document: </a:t>
            </a:r>
            <a:r>
              <a:rPr lang="vi-VN" sz="1800" i="0"/>
              <a:t>sử dụng phương thức </a:t>
            </a:r>
            <a:r>
              <a:rPr lang="vi-VN" sz="1800" i="0">
                <a:solidFill>
                  <a:srgbClr val="FF0000"/>
                </a:solidFill>
              </a:rPr>
              <a:t>delete()</a:t>
            </a:r>
            <a:endParaRPr lang="en-US" sz="1800" i="0">
              <a:solidFill>
                <a:srgbClr val="FF0000"/>
              </a:solidFill>
            </a:endParaRPr>
          </a:p>
          <a:p>
            <a:pPr lvl="1">
              <a:buFont typeface="Wingdings" panose="05000000000000000000" pitchFamily="2" charset="2"/>
              <a:buChar char="ü"/>
            </a:pPr>
            <a:endParaRPr lang="en-US" b="1" u="sng"/>
          </a:p>
          <a:p>
            <a:pPr lvl="1">
              <a:buFont typeface="Wingdings" panose="05000000000000000000" pitchFamily="2" charset="2"/>
              <a:buChar char="ü"/>
            </a:pPr>
            <a:r>
              <a:rPr lang="en-US" b="1" i="0"/>
              <a:t>Xóa các trường: </a:t>
            </a:r>
            <a:r>
              <a:rPr lang="en-US" i="0"/>
              <a:t>sử dụng phương thức </a:t>
            </a:r>
            <a:r>
              <a:rPr lang="en-US" i="0">
                <a:solidFill>
                  <a:srgbClr val="FF0000"/>
                </a:solidFill>
              </a:rPr>
              <a:t>FieldValue.delete() </a:t>
            </a:r>
            <a:r>
              <a:rPr lang="en-US" i="0"/>
              <a:t>khi bạn cập nhật tài liệu</a:t>
            </a:r>
          </a:p>
          <a:p>
            <a:pPr lvl="1">
              <a:buFont typeface="Wingdings" panose="05000000000000000000" pitchFamily="2" charset="2"/>
              <a:buChar char="ü"/>
            </a:pPr>
            <a:endParaRPr lang="en-US" b="1" i="0"/>
          </a:p>
          <a:p>
            <a:pPr lvl="1">
              <a:buFont typeface="Wingdings" panose="05000000000000000000" pitchFamily="2" charset="2"/>
              <a:buChar char="ü"/>
            </a:pPr>
            <a:endParaRPr lang="en-US" b="1" i="0"/>
          </a:p>
          <a:p>
            <a:pPr lvl="1">
              <a:buFont typeface="Wingdings" panose="05000000000000000000" pitchFamily="2" charset="2"/>
              <a:buChar char="ü"/>
            </a:pPr>
            <a:endParaRPr lang="en-US" b="1" i="0"/>
          </a:p>
          <a:p>
            <a:pPr lvl="1">
              <a:buFont typeface="Wingdings" panose="05000000000000000000" pitchFamily="2" charset="2"/>
              <a:buChar char="ü"/>
            </a:pPr>
            <a:r>
              <a:rPr lang="en-US" b="1" i="0"/>
              <a:t>Xóa collection: </a:t>
            </a:r>
            <a:r>
              <a:rPr lang="en-US" i="0"/>
              <a:t>hãy truy xuất tất cả các tài liệu trong bộ sưu tập hoặc bộ sưu tập con và xóa chúng</a:t>
            </a:r>
            <a:endParaRPr lang="en-US" b="1" i="0"/>
          </a:p>
          <a:p>
            <a:pPr lvl="1">
              <a:buFont typeface="Wingdings" panose="05000000000000000000" pitchFamily="2" charset="2"/>
              <a:buChar char="ü"/>
            </a:pPr>
            <a:endParaRPr lang="en-US" b="1" i="0"/>
          </a:p>
          <a:p>
            <a:pPr lvl="1">
              <a:buFont typeface="Wingdings" panose="05000000000000000000" pitchFamily="2" charset="2"/>
              <a:buChar char="ü"/>
            </a:pPr>
            <a:endParaRPr lang="en-US" b="1" u="sng"/>
          </a:p>
          <a:p>
            <a:pPr>
              <a:buFont typeface="Wingdings" panose="05000000000000000000" pitchFamily="2" charset="2"/>
              <a:buChar char="Ø"/>
            </a:pPr>
            <a:endParaRPr lang="en-US" b="1" u="sng"/>
          </a:p>
          <a:p>
            <a:pPr marL="0" indent="0">
              <a:buNone/>
            </a:pPr>
            <a:endParaRPr lang="en-US"/>
          </a:p>
          <a:p>
            <a:pPr marL="0" indent="0">
              <a:buNone/>
            </a:pPr>
            <a:endParaRPr lang="en-US" i="0"/>
          </a:p>
        </p:txBody>
      </p:sp>
      <p:pic>
        <p:nvPicPr>
          <p:cNvPr id="4" name="Picture 3">
            <a:extLst>
              <a:ext uri="{FF2B5EF4-FFF2-40B4-BE49-F238E27FC236}">
                <a16:creationId xmlns:a16="http://schemas.microsoft.com/office/drawing/2014/main" id="{AC9CDD58-D434-452F-A7C7-3F623859F6C1}"/>
              </a:ext>
            </a:extLst>
          </p:cNvPr>
          <p:cNvPicPr>
            <a:picLocks noChangeAspect="1"/>
          </p:cNvPicPr>
          <p:nvPr/>
        </p:nvPicPr>
        <p:blipFill>
          <a:blip r:embed="rId2"/>
          <a:stretch>
            <a:fillRect/>
          </a:stretch>
        </p:blipFill>
        <p:spPr>
          <a:xfrm>
            <a:off x="1721332" y="1968983"/>
            <a:ext cx="5648325" cy="276225"/>
          </a:xfrm>
          <a:prstGeom prst="rect">
            <a:avLst/>
          </a:prstGeom>
        </p:spPr>
      </p:pic>
      <p:pic>
        <p:nvPicPr>
          <p:cNvPr id="5" name="Picture 4">
            <a:extLst>
              <a:ext uri="{FF2B5EF4-FFF2-40B4-BE49-F238E27FC236}">
                <a16:creationId xmlns:a16="http://schemas.microsoft.com/office/drawing/2014/main" id="{6250B9AE-39F3-4503-907C-EB6AB100548B}"/>
              </a:ext>
            </a:extLst>
          </p:cNvPr>
          <p:cNvPicPr>
            <a:picLocks noChangeAspect="1"/>
          </p:cNvPicPr>
          <p:nvPr/>
        </p:nvPicPr>
        <p:blipFill>
          <a:blip r:embed="rId3"/>
          <a:stretch>
            <a:fillRect/>
          </a:stretch>
        </p:blipFill>
        <p:spPr>
          <a:xfrm>
            <a:off x="1721332" y="2711105"/>
            <a:ext cx="6915150" cy="1038225"/>
          </a:xfrm>
          <a:prstGeom prst="rect">
            <a:avLst/>
          </a:prstGeom>
        </p:spPr>
      </p:pic>
      <p:pic>
        <p:nvPicPr>
          <p:cNvPr id="6" name="Picture 5">
            <a:extLst>
              <a:ext uri="{FF2B5EF4-FFF2-40B4-BE49-F238E27FC236}">
                <a16:creationId xmlns:a16="http://schemas.microsoft.com/office/drawing/2014/main" id="{5117CA25-B50F-41DA-8FC7-9074341CA608}"/>
              </a:ext>
            </a:extLst>
          </p:cNvPr>
          <p:cNvPicPr>
            <a:picLocks noChangeAspect="1"/>
          </p:cNvPicPr>
          <p:nvPr/>
        </p:nvPicPr>
        <p:blipFill>
          <a:blip r:embed="rId4"/>
          <a:stretch>
            <a:fillRect/>
          </a:stretch>
        </p:blipFill>
        <p:spPr>
          <a:xfrm>
            <a:off x="1649067" y="4133850"/>
            <a:ext cx="8039100" cy="2724150"/>
          </a:xfrm>
          <a:prstGeom prst="rect">
            <a:avLst/>
          </a:prstGeom>
        </p:spPr>
      </p:pic>
    </p:spTree>
    <p:extLst>
      <p:ext uri="{BB962C8B-B14F-4D97-AF65-F5344CB8AC3E}">
        <p14:creationId xmlns:p14="http://schemas.microsoft.com/office/powerpoint/2010/main" val="3600083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04A8BF-9D01-4AD4-BF53-814B36E03C91}"/>
              </a:ext>
            </a:extLst>
          </p:cNvPr>
          <p:cNvSpPr>
            <a:spLocks noGrp="1"/>
          </p:cNvSpPr>
          <p:nvPr>
            <p:ph idx="1"/>
          </p:nvPr>
        </p:nvSpPr>
        <p:spPr>
          <a:xfrm>
            <a:off x="695738" y="0"/>
            <a:ext cx="11496261" cy="6858000"/>
          </a:xfrm>
        </p:spPr>
        <p:txBody>
          <a:bodyPr/>
          <a:lstStyle/>
          <a:p>
            <a:pPr>
              <a:buFont typeface="Wingdings" panose="05000000000000000000" pitchFamily="2" charset="2"/>
              <a:buChar char="Ø"/>
            </a:pPr>
            <a:endParaRPr lang="en-US" b="1" u="sng"/>
          </a:p>
          <a:p>
            <a:pPr>
              <a:buFont typeface="Wingdings" panose="05000000000000000000" pitchFamily="2" charset="2"/>
              <a:buChar char="Ø"/>
            </a:pPr>
            <a:endParaRPr lang="en-US" b="1" u="sng"/>
          </a:p>
          <a:p>
            <a:pPr>
              <a:buFont typeface="Wingdings" panose="05000000000000000000" pitchFamily="2" charset="2"/>
              <a:buChar char="Ø"/>
            </a:pPr>
            <a:r>
              <a:rPr lang="en-US" b="1" u="sng"/>
              <a:t>Quản lí Cloud Firestore với giao diện Firebase</a:t>
            </a:r>
            <a:r>
              <a:rPr lang="en-US" b="1"/>
              <a:t>: </a:t>
            </a:r>
            <a:r>
              <a:rPr lang="en-US"/>
              <a:t>gồm các thao tác nh</a:t>
            </a:r>
            <a:r>
              <a:rPr lang="vi-VN"/>
              <a:t>ư</a:t>
            </a:r>
            <a:r>
              <a:rPr lang="en-US"/>
              <a:t> sau:</a:t>
            </a:r>
          </a:p>
          <a:p>
            <a:pPr lvl="1">
              <a:buFont typeface="Wingdings" panose="05000000000000000000" pitchFamily="2" charset="2"/>
              <a:buChar char="ü"/>
            </a:pPr>
            <a:r>
              <a:rPr lang="en-US" i="0"/>
              <a:t>Xem, thêm, chỉnh sửa và xóa dữ liệu.</a:t>
            </a:r>
          </a:p>
          <a:p>
            <a:pPr lvl="1">
              <a:buFont typeface="Wingdings" panose="05000000000000000000" pitchFamily="2" charset="2"/>
              <a:buChar char="ü"/>
            </a:pPr>
            <a:r>
              <a:rPr lang="en-US" i="0"/>
              <a:t>Tạo và cập nhật Quy tắc bảo mật của Cloud Firestore.</a:t>
            </a:r>
          </a:p>
          <a:p>
            <a:pPr lvl="1">
              <a:buFont typeface="Wingdings" panose="05000000000000000000" pitchFamily="2" charset="2"/>
              <a:buChar char="ü"/>
            </a:pPr>
            <a:r>
              <a:rPr lang="en-US" i="0"/>
              <a:t>Quản lý chỉ mục.</a:t>
            </a:r>
          </a:p>
          <a:p>
            <a:pPr lvl="1">
              <a:buFont typeface="Wingdings" panose="05000000000000000000" pitchFamily="2" charset="2"/>
              <a:buChar char="ü"/>
            </a:pPr>
            <a:r>
              <a:rPr lang="en-US" i="0"/>
              <a:t>Giám sát việc sử dụng.</a:t>
            </a:r>
          </a:p>
          <a:p>
            <a:pPr lvl="1">
              <a:buFont typeface="Wingdings" panose="05000000000000000000" pitchFamily="2" charset="2"/>
              <a:buChar char="ü"/>
            </a:pPr>
            <a:endParaRPr lang="en-US" b="1" u="sng">
              <a:latin typeface="Franklin Gothic Book" panose="020B0503020102020204" pitchFamily="34" charset="0"/>
            </a:endParaRPr>
          </a:p>
          <a:p>
            <a:pPr>
              <a:buFont typeface="Wingdings" panose="05000000000000000000" pitchFamily="2" charset="2"/>
              <a:buChar char="Ø"/>
            </a:pPr>
            <a:r>
              <a:rPr lang="en-US" b="1" u="sng">
                <a:latin typeface="Franklin Gothic Book" panose="020B0503020102020204" pitchFamily="34" charset="0"/>
              </a:rPr>
              <a:t>Xuất và nhập dữ liệu: </a:t>
            </a:r>
            <a:r>
              <a:rPr lang="en-US"/>
              <a:t>Bạn có thể xuất/nhập tất cả các tài liệu hoặc chỉ các bộ sưu tập cụ thể. Dữ liệu được xuất từ ​​một cơ sở dữ liệu Cloud Firestore có thể được nhập vào cơ sở dữ liệu Cloud Firestore khác. Trước khi bạn có thể sử dụng dịch vụ xuất và nhập được quản lý, bạn phải hoàn thành các tác vụ sau:</a:t>
            </a:r>
          </a:p>
          <a:p>
            <a:pPr lvl="1">
              <a:buFont typeface="Wingdings" panose="05000000000000000000" pitchFamily="2" charset="2"/>
              <a:buChar char="ü"/>
            </a:pPr>
            <a:r>
              <a:rPr lang="en-US" i="0"/>
              <a:t>Cho phép thanh toán cho dự án Google Cloud Platform của bạn. Chỉ các dự án GCP có bật hóa đơn mới có thể sử dụng chức năng xuất và nhập.</a:t>
            </a:r>
          </a:p>
          <a:p>
            <a:pPr lvl="1">
              <a:buFont typeface="Wingdings" panose="05000000000000000000" pitchFamily="2" charset="2"/>
              <a:buChar char="ü"/>
            </a:pPr>
            <a:r>
              <a:rPr lang="en-US" i="0"/>
              <a:t>Tạo nhóm lưu trữ đám mây cho dự án của bạn ở một vị trí gần vị trí cơ sở dữ liệu Cloud Firestore của bạn </a:t>
            </a:r>
          </a:p>
          <a:p>
            <a:pPr lvl="1">
              <a:buFont typeface="Wingdings" panose="05000000000000000000" pitchFamily="2" charset="2"/>
              <a:buChar char="ü"/>
            </a:pPr>
            <a:r>
              <a:rPr lang="en-US" i="0"/>
              <a:t>Đảm bảo tài khoản của bạn có các quyền cần thiết cho Cloud Firestore và Cloud Storage</a:t>
            </a:r>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endParaRPr lang="en-US" b="1" u="sng">
              <a:latin typeface="Franklin Gothic Book" panose="020B0503020102020204" pitchFamily="34" charset="0"/>
            </a:endParaRPr>
          </a:p>
        </p:txBody>
      </p:sp>
    </p:spTree>
    <p:extLst>
      <p:ext uri="{BB962C8B-B14F-4D97-AF65-F5344CB8AC3E}">
        <p14:creationId xmlns:p14="http://schemas.microsoft.com/office/powerpoint/2010/main" val="560241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8D0BB0-606C-47CE-B188-535331A1CEA9}"/>
              </a:ext>
            </a:extLst>
          </p:cNvPr>
          <p:cNvSpPr>
            <a:spLocks noGrp="1"/>
          </p:cNvSpPr>
          <p:nvPr>
            <p:ph idx="1"/>
          </p:nvPr>
        </p:nvSpPr>
        <p:spPr>
          <a:xfrm>
            <a:off x="694944" y="0"/>
            <a:ext cx="11497056" cy="6858000"/>
          </a:xfrm>
        </p:spPr>
        <p:txBody>
          <a:bodyPr/>
          <a:lstStyle/>
          <a:p>
            <a:pPr>
              <a:buFont typeface="Wingdings" panose="05000000000000000000" pitchFamily="2" charset="2"/>
              <a:buChar char="Ø"/>
            </a:pPr>
            <a:endParaRPr lang="en-US" b="1" u="sng"/>
          </a:p>
          <a:p>
            <a:pPr>
              <a:buFont typeface="Wingdings" panose="05000000000000000000" pitchFamily="2" charset="2"/>
              <a:buChar char="Ø"/>
            </a:pPr>
            <a:r>
              <a:rPr lang="en-US" b="1" u="sng"/>
              <a:t>Di chuyển dữ liệu giữa các dự án</a:t>
            </a:r>
            <a:r>
              <a:rPr lang="en-US" b="1"/>
              <a:t> </a:t>
            </a:r>
            <a:r>
              <a:rPr lang="en-US"/>
              <a:t>bao gồm các bước sau:</a:t>
            </a:r>
          </a:p>
          <a:p>
            <a:pPr marL="987552" lvl="1" indent="-457200">
              <a:buFont typeface="+mj-lt"/>
              <a:buAutoNum type="arabicPeriod"/>
            </a:pPr>
            <a:r>
              <a:rPr lang="en-US" i="0"/>
              <a:t>Tạo Cloud Storage bucket để giữ dữ liệu từ dự án nguồn của bạn.</a:t>
            </a:r>
          </a:p>
          <a:p>
            <a:pPr marL="987552" lvl="1" indent="-457200">
              <a:buFont typeface="+mj-lt"/>
              <a:buAutoNum type="arabicPeriod"/>
            </a:pPr>
            <a:r>
              <a:rPr lang="en-US" i="0"/>
              <a:t>Xuất dữ liệu từ dự án nguồn của bạn vào bucket.</a:t>
            </a:r>
          </a:p>
          <a:p>
            <a:pPr marL="987552" lvl="1" indent="-457200">
              <a:buFont typeface="+mj-lt"/>
              <a:buAutoNum type="arabicPeriod"/>
            </a:pPr>
            <a:r>
              <a:rPr lang="en-US" i="0"/>
              <a:t>Cho phép dự án đích của bạn đọc dữ liệu từ bucket.</a:t>
            </a:r>
          </a:p>
          <a:p>
            <a:pPr marL="987552" lvl="1" indent="-457200">
              <a:buFont typeface="+mj-lt"/>
              <a:buAutoNum type="arabicPeriod"/>
            </a:pPr>
            <a:r>
              <a:rPr lang="en-US" i="0"/>
              <a:t>Nhập dữ liệu từ bucket vào dự án đích của bạn.</a:t>
            </a:r>
          </a:p>
          <a:p>
            <a:pPr marL="987552" lvl="1" indent="-457200">
              <a:buFont typeface="+mj-lt"/>
              <a:buAutoNum type="arabicPeriod"/>
            </a:pPr>
            <a:endParaRPr lang="en-US" i="0"/>
          </a:p>
          <a:p>
            <a:pPr marL="987552" lvl="1" indent="-457200">
              <a:buFont typeface="+mj-lt"/>
              <a:buAutoNum type="arabicPeriod"/>
            </a:pPr>
            <a:endParaRPr lang="en-US" i="0"/>
          </a:p>
          <a:p>
            <a:pPr lvl="1">
              <a:buFont typeface="Wingdings" panose="05000000000000000000" pitchFamily="2" charset="2"/>
              <a:buChar char="ü"/>
            </a:pPr>
            <a:r>
              <a:rPr lang="en-US" b="1" i="0"/>
              <a:t>Trước khi bạn có thể sử dụng dịch vụ, bạn phải hoàn thành các tác vụ sau:</a:t>
            </a:r>
          </a:p>
          <a:p>
            <a:pPr lvl="2">
              <a:buFont typeface="Wingdings" panose="05000000000000000000" pitchFamily="2" charset="2"/>
              <a:buChar char="v"/>
            </a:pPr>
            <a:r>
              <a:rPr lang="en-US"/>
              <a:t>Cho phép thanh toán cho cả dự án nguồn và dự án đích của bạn. Chỉ các dự án GCP có bật hóa đơn mới có thể sử dụng chức năng xuất và nhập</a:t>
            </a:r>
          </a:p>
          <a:p>
            <a:pPr lvl="2">
              <a:buFont typeface="Wingdings" panose="05000000000000000000" pitchFamily="2" charset="2"/>
              <a:buChar char="v"/>
            </a:pPr>
            <a:r>
              <a:rPr lang="en-US"/>
              <a:t>Đảm bảo tài khoản của bạn có các quyền Cloud IAM cần thiết trong dự án nguồn và dự án đích của bạn</a:t>
            </a:r>
          </a:p>
          <a:p>
            <a:pPr lvl="2">
              <a:buFont typeface="Wingdings" panose="05000000000000000000" pitchFamily="2" charset="2"/>
              <a:buChar char="v"/>
            </a:pPr>
            <a:r>
              <a:rPr lang="en-US"/>
              <a:t>Thiết lập công cụ dòng lệnh gcloud và kết nối với dự án của bạn theo một trong các cách sau:</a:t>
            </a:r>
          </a:p>
          <a:p>
            <a:pPr lvl="3">
              <a:buFont typeface="Wingdings" panose="05000000000000000000" pitchFamily="2" charset="2"/>
              <a:buChar char="§"/>
            </a:pPr>
            <a:r>
              <a:rPr lang="en-US" i="0"/>
              <a:t>Truy cập gcloud từ Bảng điều khiển nền tảng đám mây của Google bằng Cloud Shell. Đảm bảo gcloud  được cấu hình cho dự án chính xác: </a:t>
            </a:r>
          </a:p>
          <a:p>
            <a:pPr lvl="3">
              <a:buFont typeface="Wingdings" panose="05000000000000000000" pitchFamily="2" charset="2"/>
              <a:buChar char="§"/>
            </a:pPr>
            <a:r>
              <a:rPr lang="en-US" i="0"/>
              <a:t>Cài đặt và khởi tạo Google Cloud SDK</a:t>
            </a:r>
            <a:endParaRPr lang="en-US" b="1" i="0"/>
          </a:p>
          <a:p>
            <a:pPr>
              <a:buFont typeface="Wingdings" panose="05000000000000000000" pitchFamily="2" charset="2"/>
              <a:buChar char="Ø"/>
            </a:pPr>
            <a:endParaRPr lang="en-US" b="1" u="sng"/>
          </a:p>
        </p:txBody>
      </p:sp>
      <p:pic>
        <p:nvPicPr>
          <p:cNvPr id="4" name="Picture 3">
            <a:extLst>
              <a:ext uri="{FF2B5EF4-FFF2-40B4-BE49-F238E27FC236}">
                <a16:creationId xmlns:a16="http://schemas.microsoft.com/office/drawing/2014/main" id="{114330FD-74CB-475F-8586-9E5119CF6541}"/>
              </a:ext>
            </a:extLst>
          </p:cNvPr>
          <p:cNvPicPr>
            <a:picLocks noChangeAspect="1"/>
          </p:cNvPicPr>
          <p:nvPr/>
        </p:nvPicPr>
        <p:blipFill>
          <a:blip r:embed="rId2"/>
          <a:stretch>
            <a:fillRect/>
          </a:stretch>
        </p:blipFill>
        <p:spPr>
          <a:xfrm>
            <a:off x="6880288" y="5064442"/>
            <a:ext cx="4905375" cy="295275"/>
          </a:xfrm>
          <a:prstGeom prst="rect">
            <a:avLst/>
          </a:prstGeom>
        </p:spPr>
      </p:pic>
    </p:spTree>
    <p:extLst>
      <p:ext uri="{BB962C8B-B14F-4D97-AF65-F5344CB8AC3E}">
        <p14:creationId xmlns:p14="http://schemas.microsoft.com/office/powerpoint/2010/main" val="3053997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257F62E6-1FD8-4715-97E6-9DD328F1990D}"/>
              </a:ext>
            </a:extLst>
          </p:cNvPr>
          <p:cNvSpPr>
            <a:spLocks noGrp="1"/>
          </p:cNvSpPr>
          <p:nvPr>
            <p:ph type="title"/>
          </p:nvPr>
        </p:nvSpPr>
        <p:spPr>
          <a:xfrm>
            <a:off x="246220" y="787343"/>
            <a:ext cx="4658920" cy="5262390"/>
          </a:xfrm>
        </p:spPr>
        <p:txBody>
          <a:bodyPr anchor="ctr">
            <a:normAutofit/>
          </a:bodyPr>
          <a:lstStyle/>
          <a:p>
            <a:pPr algn="ctr"/>
            <a:r>
              <a:rPr lang="en-US" sz="5400">
                <a:solidFill>
                  <a:schemeClr val="bg2"/>
                </a:solidFill>
              </a:rPr>
              <a:t>V. Đọc dữ liệu</a:t>
            </a:r>
          </a:p>
        </p:txBody>
      </p:sp>
      <p:sp>
        <p:nvSpPr>
          <p:cNvPr id="13" name="Rectangle 12">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Content Placeholder 2">
            <a:extLst>
              <a:ext uri="{FF2B5EF4-FFF2-40B4-BE49-F238E27FC236}">
                <a16:creationId xmlns:a16="http://schemas.microsoft.com/office/drawing/2014/main" id="{9293DFAB-1359-4448-BF68-41C3F8CE81D7}"/>
              </a:ext>
            </a:extLst>
          </p:cNvPr>
          <p:cNvSpPr>
            <a:spLocks noGrp="1"/>
          </p:cNvSpPr>
          <p:nvPr>
            <p:ph idx="1"/>
          </p:nvPr>
        </p:nvSpPr>
        <p:spPr>
          <a:xfrm>
            <a:off x="6328881" y="-10274"/>
            <a:ext cx="5760378" cy="6857624"/>
          </a:xfrm>
        </p:spPr>
        <p:txBody>
          <a:bodyPr anchor="ctr">
            <a:normAutofit/>
          </a:bodyPr>
          <a:lstStyle/>
          <a:p>
            <a:pPr marL="0" indent="0">
              <a:buNone/>
            </a:pPr>
            <a:endParaRPr lang="en-US" b="1" u="sng"/>
          </a:p>
          <a:p>
            <a:pPr marL="0" indent="0">
              <a:buNone/>
            </a:pPr>
            <a:r>
              <a:rPr lang="en-US" b="1" u="sng"/>
              <a:t>Nội dung tìm hiểu</a:t>
            </a:r>
            <a:r>
              <a:rPr lang="en-US"/>
              <a:t>:</a:t>
            </a:r>
          </a:p>
          <a:p>
            <a:pPr marL="457200" indent="-457200">
              <a:buFont typeface="+mj-lt"/>
              <a:buAutoNum type="arabicPeriod"/>
            </a:pPr>
            <a:r>
              <a:rPr lang="en-US"/>
              <a:t>Lấy dữ liệu một lần</a:t>
            </a:r>
          </a:p>
          <a:p>
            <a:pPr marL="457200" indent="-457200">
              <a:buFont typeface="+mj-lt"/>
              <a:buAutoNum type="arabicPeriod"/>
            </a:pPr>
            <a:r>
              <a:rPr lang="en-US"/>
              <a:t>Truy vấn dữ liệu</a:t>
            </a:r>
          </a:p>
          <a:p>
            <a:pPr marL="457200" indent="-457200">
              <a:buFont typeface="+mj-lt"/>
              <a:buAutoNum type="arabicPeriod"/>
            </a:pPr>
            <a:r>
              <a:rPr lang="en-US"/>
              <a:t>Phân trang dữ liệu với cursor</a:t>
            </a:r>
          </a:p>
          <a:p>
            <a:pPr marL="457200" indent="-457200">
              <a:buFont typeface="+mj-lt"/>
              <a:buAutoNum type="arabicPeriod"/>
            </a:pPr>
            <a:r>
              <a:rPr lang="en-US"/>
              <a:t>Truy cập dữ liệu khi ngoại tuyến (offline)</a:t>
            </a:r>
          </a:p>
          <a:p>
            <a:pPr marL="457200" indent="-457200">
              <a:buFont typeface="+mj-lt"/>
              <a:buAutoNum type="arabicPeriod"/>
            </a:pPr>
            <a:r>
              <a:rPr lang="en-US"/>
              <a:t>Quản lí chỉ mục</a:t>
            </a:r>
          </a:p>
          <a:p>
            <a:pPr marL="457200" indent="-457200">
              <a:buFont typeface="+mj-lt"/>
              <a:buAutoNum type="arabicPeriod"/>
            </a:pPr>
            <a:endParaRPr lang="en-US"/>
          </a:p>
          <a:p>
            <a:endParaRPr lang="en-US" sz="1800"/>
          </a:p>
        </p:txBody>
      </p:sp>
    </p:spTree>
    <p:extLst>
      <p:ext uri="{BB962C8B-B14F-4D97-AF65-F5344CB8AC3E}">
        <p14:creationId xmlns:p14="http://schemas.microsoft.com/office/powerpoint/2010/main" val="334923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C27D78-62E8-4BF1-B0A7-9188B64EDAFB}"/>
              </a:ext>
            </a:extLst>
          </p:cNvPr>
          <p:cNvSpPr>
            <a:spLocks noGrp="1"/>
          </p:cNvSpPr>
          <p:nvPr>
            <p:ph idx="1"/>
          </p:nvPr>
        </p:nvSpPr>
        <p:spPr>
          <a:xfrm>
            <a:off x="694944" y="0"/>
            <a:ext cx="11497056" cy="6858000"/>
          </a:xfrm>
        </p:spPr>
        <p:txBody>
          <a:bodyPr/>
          <a:lstStyle/>
          <a:p>
            <a:pPr>
              <a:buFont typeface="Wingdings" panose="05000000000000000000" pitchFamily="2" charset="2"/>
              <a:buChar char="Ø"/>
            </a:pPr>
            <a:endParaRPr lang="en-US" b="1" u="sng"/>
          </a:p>
          <a:p>
            <a:pPr>
              <a:buFont typeface="Wingdings" panose="05000000000000000000" pitchFamily="2" charset="2"/>
              <a:buChar char="Ø"/>
            </a:pPr>
            <a:r>
              <a:rPr lang="en-US" b="1" u="sng"/>
              <a:t>Lấy dữ liệu một lần</a:t>
            </a:r>
            <a:r>
              <a:rPr lang="en-US"/>
              <a:t>: Có 2 cách để lấy dữ liệu từ Firestore, chúng đều có thể được dùng cho document, collection của các document hoặc kết quả truy vấn:</a:t>
            </a:r>
          </a:p>
          <a:p>
            <a:pPr lvl="1">
              <a:buFont typeface="Wingdings" panose="05000000000000000000" pitchFamily="2" charset="2"/>
              <a:buChar char="ü"/>
            </a:pPr>
            <a:r>
              <a:rPr lang="en-US" i="0"/>
              <a:t>Gọi method để lấy dữ liệu</a:t>
            </a:r>
          </a:p>
          <a:p>
            <a:pPr lvl="1">
              <a:buFont typeface="Wingdings" panose="05000000000000000000" pitchFamily="2" charset="2"/>
              <a:buChar char="ü"/>
            </a:pPr>
            <a:r>
              <a:rPr lang="en-US" i="0"/>
              <a:t>Dựng listener để thu thập các sự kiện thay đổi dữ liệu (không hỗ trợ trong PHP)</a:t>
            </a:r>
          </a:p>
          <a:p>
            <a:pPr lvl="1">
              <a:buFont typeface="Wingdings" panose="05000000000000000000" pitchFamily="2" charset="2"/>
              <a:buChar char="v"/>
            </a:pPr>
            <a:r>
              <a:rPr lang="en-US" b="1" i="0"/>
              <a:t>Lấy các document từ collection: </a:t>
            </a:r>
            <a:r>
              <a:rPr lang="en-US" i="0"/>
              <a:t>bằng cách thực hiện truy vấn các document bên trong collection đó : </a:t>
            </a:r>
          </a:p>
          <a:p>
            <a:pPr lvl="1">
              <a:buFont typeface="Wingdings" panose="05000000000000000000" pitchFamily="2" charset="2"/>
              <a:buChar char="v"/>
            </a:pPr>
            <a:endParaRPr lang="en-US" b="1" i="0"/>
          </a:p>
          <a:p>
            <a:pPr lvl="1">
              <a:buFont typeface="Wingdings" panose="05000000000000000000" pitchFamily="2" charset="2"/>
              <a:buChar char="v"/>
            </a:pPr>
            <a:endParaRPr lang="en-US" b="1" i="0"/>
          </a:p>
          <a:p>
            <a:pPr lvl="1">
              <a:buFont typeface="Wingdings" panose="05000000000000000000" pitchFamily="2" charset="2"/>
              <a:buChar char="v"/>
            </a:pPr>
            <a:endParaRPr lang="en-US" b="1" i="0"/>
          </a:p>
          <a:p>
            <a:pPr lvl="1">
              <a:buFont typeface="Wingdings" panose="05000000000000000000" pitchFamily="2" charset="2"/>
              <a:buChar char="v"/>
            </a:pPr>
            <a:endParaRPr lang="en-US" b="1" i="0"/>
          </a:p>
          <a:p>
            <a:pPr lvl="1">
              <a:buFont typeface="Wingdings" panose="05000000000000000000" pitchFamily="2" charset="2"/>
              <a:buChar char="v"/>
            </a:pPr>
            <a:endParaRPr lang="en-US" b="1" i="0"/>
          </a:p>
          <a:p>
            <a:pPr lvl="1">
              <a:buFont typeface="Wingdings" panose="05000000000000000000" pitchFamily="2" charset="2"/>
              <a:buChar char="v"/>
            </a:pPr>
            <a:endParaRPr lang="en-US" b="1" i="0"/>
          </a:p>
          <a:p>
            <a:pPr marL="530352" lvl="1" indent="0">
              <a:buNone/>
            </a:pPr>
            <a:endParaRPr lang="en-US" b="1" i="0"/>
          </a:p>
          <a:p>
            <a:pPr lvl="1">
              <a:buFont typeface="Wingdings" panose="05000000000000000000" pitchFamily="2" charset="2"/>
              <a:buChar char="Ø"/>
            </a:pPr>
            <a:endParaRPr lang="en-US"/>
          </a:p>
          <a:p>
            <a:pPr>
              <a:buFont typeface="Wingdings" panose="05000000000000000000" pitchFamily="2" charset="2"/>
              <a:buChar char="Ø"/>
            </a:pPr>
            <a:endParaRPr lang="en-US" b="1" u="sng"/>
          </a:p>
        </p:txBody>
      </p:sp>
      <p:pic>
        <p:nvPicPr>
          <p:cNvPr id="5" name="Picture 4">
            <a:extLst>
              <a:ext uri="{FF2B5EF4-FFF2-40B4-BE49-F238E27FC236}">
                <a16:creationId xmlns:a16="http://schemas.microsoft.com/office/drawing/2014/main" id="{730A1C6F-3BBB-4215-9CF4-592E0D6E2BF1}"/>
              </a:ext>
            </a:extLst>
          </p:cNvPr>
          <p:cNvPicPr>
            <a:picLocks noChangeAspect="1"/>
          </p:cNvPicPr>
          <p:nvPr/>
        </p:nvPicPr>
        <p:blipFill>
          <a:blip r:embed="rId2"/>
          <a:stretch>
            <a:fillRect/>
          </a:stretch>
        </p:blipFill>
        <p:spPr>
          <a:xfrm>
            <a:off x="1670304" y="2632900"/>
            <a:ext cx="8229600" cy="3000375"/>
          </a:xfrm>
          <a:prstGeom prst="rect">
            <a:avLst/>
          </a:prstGeom>
        </p:spPr>
      </p:pic>
    </p:spTree>
    <p:extLst>
      <p:ext uri="{BB962C8B-B14F-4D97-AF65-F5344CB8AC3E}">
        <p14:creationId xmlns:p14="http://schemas.microsoft.com/office/powerpoint/2010/main" val="305833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933450" y="523875"/>
            <a:ext cx="4533900" cy="914400"/>
          </a:xfrm>
        </p:spPr>
        <p:txBody>
          <a:bodyPr>
            <a:noAutofit/>
          </a:bodyPr>
          <a:lstStyle/>
          <a:p>
            <a:r>
              <a:rPr lang="en-US" sz="3600" b="1" u="sng">
                <a:cs typeface="Times New Roman" panose="02020603050405020304" pitchFamily="18" charset="0"/>
              </a:rPr>
              <a:t>Nội dung tìm hiểu:</a:t>
            </a:r>
            <a:endParaRPr lang="en-US" sz="3600" b="1" u="sng" dirty="0">
              <a:cs typeface="Times New Roman" panose="02020603050405020304" pitchFamily="18" charset="0"/>
            </a:endParaRPr>
          </a:p>
        </p:txBody>
      </p:sp>
      <p:sp>
        <p:nvSpPr>
          <p:cNvPr id="4" name="Content Placeholder 3">
            <a:extLst>
              <a:ext uri="{FF2B5EF4-FFF2-40B4-BE49-F238E27FC236}">
                <a16:creationId xmlns:a16="http://schemas.microsoft.com/office/drawing/2014/main" id="{99BA84AC-AE2D-47D4-9EC4-237FC9433985}"/>
              </a:ext>
            </a:extLst>
          </p:cNvPr>
          <p:cNvSpPr>
            <a:spLocks noGrp="1"/>
          </p:cNvSpPr>
          <p:nvPr>
            <p:ph idx="1"/>
          </p:nvPr>
        </p:nvSpPr>
        <p:spPr>
          <a:xfrm>
            <a:off x="933450" y="1504950"/>
            <a:ext cx="10991850" cy="4829175"/>
          </a:xfrm>
        </p:spPr>
        <p:txBody>
          <a:bodyPr>
            <a:normAutofit lnSpcReduction="10000"/>
          </a:bodyPr>
          <a:lstStyle/>
          <a:p>
            <a:pPr marL="571500" indent="-571500">
              <a:buFont typeface="+mj-lt"/>
              <a:buAutoNum type="romanUcPeriod"/>
            </a:pPr>
            <a:r>
              <a:rPr lang="en-US" sz="3200"/>
              <a:t>Giới thiệu firebase/firestore</a:t>
            </a:r>
          </a:p>
          <a:p>
            <a:pPr marL="571500" indent="-571500">
              <a:buFont typeface="+mj-lt"/>
              <a:buAutoNum type="romanUcPeriod"/>
            </a:pPr>
            <a:r>
              <a:rPr lang="en-US" sz="3200"/>
              <a:t>Bắt đầu với Cloud Firestore</a:t>
            </a:r>
          </a:p>
          <a:p>
            <a:pPr marL="571500" indent="-571500">
              <a:buFont typeface="+mj-lt"/>
              <a:buAutoNum type="romanUcPeriod"/>
            </a:pPr>
            <a:r>
              <a:rPr lang="en-US" sz="3200"/>
              <a:t>Hiểu rõ Cloud Firestore</a:t>
            </a:r>
          </a:p>
          <a:p>
            <a:pPr marL="571500" indent="-571500">
              <a:buFont typeface="+mj-lt"/>
              <a:buAutoNum type="romanUcPeriod"/>
            </a:pPr>
            <a:r>
              <a:rPr lang="en-US" sz="3200"/>
              <a:t>Thêm và quản lí dữ liệu</a:t>
            </a:r>
          </a:p>
          <a:p>
            <a:pPr marL="571500" indent="-571500">
              <a:buFont typeface="+mj-lt"/>
              <a:buAutoNum type="romanUcPeriod"/>
            </a:pPr>
            <a:r>
              <a:rPr lang="en-US" sz="3200"/>
              <a:t>Đọc dữ liệu</a:t>
            </a:r>
          </a:p>
          <a:p>
            <a:pPr marL="571500" indent="-571500">
              <a:buFont typeface="+mj-lt"/>
              <a:buAutoNum type="romanUcPeriod"/>
            </a:pPr>
            <a:r>
              <a:rPr lang="en-US" sz="3200"/>
              <a:t>Bảo mật và xác nhận dữ liệu</a:t>
            </a:r>
          </a:p>
          <a:p>
            <a:pPr marL="571500" indent="-571500">
              <a:buFont typeface="+mj-lt"/>
              <a:buAutoNum type="romanUcPeriod"/>
            </a:pPr>
            <a:r>
              <a:rPr lang="en-US" sz="3200"/>
              <a:t>Demo</a:t>
            </a:r>
          </a:p>
          <a:p>
            <a:pPr marL="571500" indent="-571500">
              <a:buFont typeface="+mj-lt"/>
              <a:buAutoNum type="romanUcPeriod"/>
            </a:pPr>
            <a:r>
              <a:rPr lang="en-US" sz="3200"/>
              <a:t>Tài liệu tham khảo</a:t>
            </a:r>
          </a:p>
          <a:p>
            <a:pPr marL="0" indent="0">
              <a:buNone/>
            </a:pPr>
            <a:endParaRPr lang="en-US"/>
          </a:p>
        </p:txBody>
      </p:sp>
    </p:spTree>
    <p:extLst>
      <p:ext uri="{BB962C8B-B14F-4D97-AF65-F5344CB8AC3E}">
        <p14:creationId xmlns:p14="http://schemas.microsoft.com/office/powerpoint/2010/main" val="8244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B9E278-3675-40E5-A8C3-E4596CE5D908}"/>
              </a:ext>
            </a:extLst>
          </p:cNvPr>
          <p:cNvSpPr>
            <a:spLocks noGrp="1"/>
          </p:cNvSpPr>
          <p:nvPr>
            <p:ph idx="1"/>
          </p:nvPr>
        </p:nvSpPr>
        <p:spPr>
          <a:xfrm>
            <a:off x="685800" y="0"/>
            <a:ext cx="11506200" cy="6858000"/>
          </a:xfrm>
        </p:spPr>
        <p:txBody>
          <a:bodyPr/>
          <a:lstStyle/>
          <a:p>
            <a:pPr>
              <a:buFont typeface="Wingdings" panose="05000000000000000000" pitchFamily="2" charset="2"/>
              <a:buChar char="Ø"/>
            </a:pPr>
            <a:r>
              <a:rPr lang="en-US" b="1" u="sng"/>
              <a:t>Truy vấn dữ liệu</a:t>
            </a:r>
            <a:r>
              <a:rPr lang="en-US"/>
              <a:t>: </a:t>
            </a:r>
            <a:r>
              <a:rPr lang="vi-VN" sz="1800"/>
              <a:t>Cloud Firestore cung cấp chức năng truy vấn mạnh mẽ để chỉ định </a:t>
            </a:r>
            <a:r>
              <a:rPr lang="en-US"/>
              <a:t>document mà</a:t>
            </a:r>
            <a:r>
              <a:rPr lang="vi-VN"/>
              <a:t> </a:t>
            </a:r>
            <a:r>
              <a:rPr lang="vi-VN" sz="1800"/>
              <a:t>bạn muốn truy xuất từ </a:t>
            </a:r>
            <a:r>
              <a:rPr lang="en-US"/>
              <a:t>collection</a:t>
            </a:r>
            <a:r>
              <a:rPr lang="vi-VN" sz="1800"/>
              <a:t> hoặc nhóm </a:t>
            </a:r>
            <a:r>
              <a:rPr lang="en-US"/>
              <a:t>collection</a:t>
            </a:r>
          </a:p>
          <a:p>
            <a:pPr lvl="1">
              <a:buFont typeface="Wingdings" panose="05000000000000000000" pitchFamily="2" charset="2"/>
              <a:buChar char="ü"/>
            </a:pPr>
            <a:r>
              <a:rPr lang="en-US" b="1" i="0"/>
              <a:t>Truy vấn đơn giản: </a:t>
            </a:r>
            <a:r>
              <a:rPr lang="en-US" i="0"/>
              <a:t>Phương thức </a:t>
            </a:r>
            <a:r>
              <a:rPr lang="en-US" i="0">
                <a:solidFill>
                  <a:srgbClr val="FF0000"/>
                </a:solidFill>
              </a:rPr>
              <a:t>where() </a:t>
            </a:r>
            <a:r>
              <a:rPr lang="en-US" i="0"/>
              <a:t>nhận 3 tham số gồm 1 field, 1 toán tử so sánh và 1 giá trị để so sánh. Các toán tử bao gồm &lt;, &lt;=, ==, &gt;, &gt;= hay array-contains, trong đó toán tử array-contains dùng để truy vấn các phần tử mảng.</a:t>
            </a:r>
            <a:endParaRPr lang="en-US" b="1" i="0"/>
          </a:p>
          <a:p>
            <a:pPr lvl="1">
              <a:buFont typeface="Wingdings" panose="05000000000000000000" pitchFamily="2" charset="2"/>
              <a:buChar char="ü"/>
            </a:pPr>
            <a:endParaRPr lang="en-US" b="1" i="0"/>
          </a:p>
          <a:p>
            <a:pPr lvl="1">
              <a:buFont typeface="Wingdings" panose="05000000000000000000" pitchFamily="2" charset="2"/>
              <a:buChar char="ü"/>
            </a:pPr>
            <a:endParaRPr lang="en-US" b="1" i="0"/>
          </a:p>
          <a:p>
            <a:pPr lvl="1">
              <a:buFont typeface="Wingdings" panose="05000000000000000000" pitchFamily="2" charset="2"/>
              <a:buChar char="ü"/>
            </a:pPr>
            <a:endParaRPr lang="en-US" b="1" i="0"/>
          </a:p>
          <a:p>
            <a:pPr lvl="1">
              <a:buFont typeface="Wingdings" panose="05000000000000000000" pitchFamily="2" charset="2"/>
              <a:buChar char="ü"/>
            </a:pPr>
            <a:endParaRPr lang="en-US" b="1" i="0"/>
          </a:p>
          <a:p>
            <a:pPr lvl="1">
              <a:buFont typeface="Wingdings" panose="05000000000000000000" pitchFamily="2" charset="2"/>
              <a:buChar char="ü"/>
            </a:pPr>
            <a:r>
              <a:rPr lang="en-US" b="1" i="0"/>
              <a:t>Truy vấn phức:</a:t>
            </a:r>
            <a:r>
              <a:rPr lang="en-US"/>
              <a:t> </a:t>
            </a:r>
            <a:r>
              <a:rPr lang="en-US" i="0"/>
              <a:t>Nhiều phương thức </a:t>
            </a:r>
            <a:r>
              <a:rPr lang="en-US" i="0">
                <a:solidFill>
                  <a:srgbClr val="FF0000"/>
                </a:solidFill>
              </a:rPr>
              <a:t>where() </a:t>
            </a:r>
            <a:r>
              <a:rPr lang="en-US" i="0"/>
              <a:t>có thể được dùng nối tiếp nhau để để giả lập toán tử AND, hoặc nhiều lần truy vấn khác nhau lên một reference để thực hiện các truy vấn rõ ràng hơn. Trong một câu truy vấn phức chỉ được phép chứa tối đa 1 vế array-contains và chỉ được phép so sánh trên 1 field</a:t>
            </a:r>
            <a:endParaRPr lang="en-US" b="1" i="0"/>
          </a:p>
          <a:p>
            <a:pPr>
              <a:buFont typeface="Wingdings" panose="05000000000000000000" pitchFamily="2" charset="2"/>
              <a:buChar char="Ø"/>
            </a:pPr>
            <a:endParaRPr lang="en-US"/>
          </a:p>
        </p:txBody>
      </p:sp>
      <p:pic>
        <p:nvPicPr>
          <p:cNvPr id="4" name="Picture 3">
            <a:extLst>
              <a:ext uri="{FF2B5EF4-FFF2-40B4-BE49-F238E27FC236}">
                <a16:creationId xmlns:a16="http://schemas.microsoft.com/office/drawing/2014/main" id="{24697D20-64C7-482F-8345-9E8EA586D8F9}"/>
              </a:ext>
            </a:extLst>
          </p:cNvPr>
          <p:cNvPicPr>
            <a:picLocks noChangeAspect="1"/>
          </p:cNvPicPr>
          <p:nvPr/>
        </p:nvPicPr>
        <p:blipFill>
          <a:blip r:embed="rId2"/>
          <a:stretch>
            <a:fillRect/>
          </a:stretch>
        </p:blipFill>
        <p:spPr>
          <a:xfrm>
            <a:off x="1692592" y="1653349"/>
            <a:ext cx="7800975" cy="1228725"/>
          </a:xfrm>
          <a:prstGeom prst="rect">
            <a:avLst/>
          </a:prstGeom>
        </p:spPr>
      </p:pic>
      <p:pic>
        <p:nvPicPr>
          <p:cNvPr id="5" name="Picture 4">
            <a:extLst>
              <a:ext uri="{FF2B5EF4-FFF2-40B4-BE49-F238E27FC236}">
                <a16:creationId xmlns:a16="http://schemas.microsoft.com/office/drawing/2014/main" id="{9F1007AA-7C6E-4A81-9496-80A22A60242D}"/>
              </a:ext>
            </a:extLst>
          </p:cNvPr>
          <p:cNvPicPr>
            <a:picLocks noChangeAspect="1"/>
          </p:cNvPicPr>
          <p:nvPr/>
        </p:nvPicPr>
        <p:blipFill>
          <a:blip r:embed="rId3"/>
          <a:stretch>
            <a:fillRect/>
          </a:stretch>
        </p:blipFill>
        <p:spPr>
          <a:xfrm>
            <a:off x="1692592" y="4330065"/>
            <a:ext cx="3943350" cy="2038350"/>
          </a:xfrm>
          <a:prstGeom prst="rect">
            <a:avLst/>
          </a:prstGeom>
        </p:spPr>
      </p:pic>
    </p:spTree>
    <p:extLst>
      <p:ext uri="{BB962C8B-B14F-4D97-AF65-F5344CB8AC3E}">
        <p14:creationId xmlns:p14="http://schemas.microsoft.com/office/powerpoint/2010/main" val="831129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7E4693-D5CC-44A2-AA07-00D4ADF992D2}"/>
              </a:ext>
            </a:extLst>
          </p:cNvPr>
          <p:cNvSpPr>
            <a:spLocks noGrp="1"/>
          </p:cNvSpPr>
          <p:nvPr>
            <p:ph idx="1"/>
          </p:nvPr>
        </p:nvSpPr>
        <p:spPr>
          <a:xfrm>
            <a:off x="722376" y="0"/>
            <a:ext cx="11393424" cy="6858000"/>
          </a:xfrm>
        </p:spPr>
        <p:txBody>
          <a:bodyPr/>
          <a:lstStyle/>
          <a:p>
            <a:endParaRPr lang="en-US" b="1" u="sng"/>
          </a:p>
          <a:p>
            <a:pPr>
              <a:buFont typeface="Wingdings" panose="05000000000000000000" pitchFamily="2" charset="2"/>
              <a:buChar char="Ø"/>
            </a:pPr>
            <a:r>
              <a:rPr lang="en-US" b="1" u="sng"/>
              <a:t>Phân trang dữ liệu với cursor</a:t>
            </a:r>
            <a:r>
              <a:rPr lang="en-US"/>
              <a:t>: Cursor định nghĩa điểm khởi đầu và kết thúc của câu lệnh truy vấn, giúp ta:</a:t>
            </a:r>
          </a:p>
          <a:p>
            <a:pPr lvl="1">
              <a:buFont typeface="Wingdings" panose="05000000000000000000" pitchFamily="2" charset="2"/>
              <a:buChar char="ü"/>
            </a:pPr>
            <a:r>
              <a:rPr lang="en-US" i="0"/>
              <a:t>Trả về một tập hợp con của dữ liệu</a:t>
            </a:r>
          </a:p>
          <a:p>
            <a:pPr lvl="1">
              <a:buFont typeface="Wingdings" panose="05000000000000000000" pitchFamily="2" charset="2"/>
              <a:buChar char="ü"/>
            </a:pPr>
            <a:r>
              <a:rPr lang="en-US" i="0"/>
              <a:t>Phân trang truy vấn</a:t>
            </a:r>
          </a:p>
          <a:p>
            <a:pPr lvl="1">
              <a:buFont typeface="Wingdings" panose="05000000000000000000" pitchFamily="2" charset="2"/>
              <a:buChar char="v"/>
            </a:pPr>
            <a:r>
              <a:rPr lang="en-US" b="1" i="0"/>
              <a:t>Định nghĩa một cursor</a:t>
            </a:r>
            <a:r>
              <a:rPr lang="en-US" b="1"/>
              <a:t>: </a:t>
            </a:r>
            <a:r>
              <a:rPr lang="en-US" i="0"/>
              <a:t>Để lập một điểm khởi đầu cho lệnh truy vấn, ta có thể dùng phương thức </a:t>
            </a:r>
            <a:r>
              <a:rPr lang="en-US" i="0">
                <a:solidFill>
                  <a:srgbClr val="FF0000"/>
                </a:solidFill>
              </a:rPr>
              <a:t>startAt() </a:t>
            </a:r>
            <a:r>
              <a:rPr lang="en-US" i="0"/>
              <a:t>hoặc </a:t>
            </a:r>
            <a:r>
              <a:rPr lang="en-US" i="0">
                <a:solidFill>
                  <a:srgbClr val="FF0000"/>
                </a:solidFill>
              </a:rPr>
              <a:t>startAfter()</a:t>
            </a:r>
            <a:r>
              <a:rPr lang="en-US" i="0"/>
              <a:t>, trong đó startAt() bao gồm điểm khởi đầu và startAfter() không bao gồm điểm khởi đầu. Để đặt điểm dừng ta có thể dùng phương thức </a:t>
            </a:r>
            <a:r>
              <a:rPr lang="en-US" i="0">
                <a:solidFill>
                  <a:srgbClr val="FF0000"/>
                </a:solidFill>
              </a:rPr>
              <a:t>endAt()</a:t>
            </a:r>
            <a:r>
              <a:rPr lang="en-US" i="0"/>
              <a:t> hoặc </a:t>
            </a:r>
            <a:r>
              <a:rPr lang="en-US" i="0">
                <a:solidFill>
                  <a:srgbClr val="FF0000"/>
                </a:solidFill>
              </a:rPr>
              <a:t>endBefore()</a:t>
            </a:r>
          </a:p>
          <a:p>
            <a:pPr lvl="1">
              <a:buFont typeface="Wingdings" panose="05000000000000000000" pitchFamily="2" charset="2"/>
              <a:buChar char="v"/>
            </a:pPr>
            <a:endParaRPr lang="en-US" i="0"/>
          </a:p>
          <a:p>
            <a:pPr lvl="1">
              <a:buFont typeface="Wingdings" panose="05000000000000000000" pitchFamily="2" charset="2"/>
              <a:buChar char="v"/>
            </a:pPr>
            <a:endParaRPr lang="en-US" i="0"/>
          </a:p>
          <a:p>
            <a:pPr lvl="1">
              <a:buFont typeface="Wingdings" panose="05000000000000000000" pitchFamily="2" charset="2"/>
              <a:buChar char="v"/>
            </a:pPr>
            <a:endParaRPr lang="en-US" i="0"/>
          </a:p>
          <a:p>
            <a:pPr lvl="1">
              <a:buFont typeface="Wingdings" panose="05000000000000000000" pitchFamily="2" charset="2"/>
              <a:buChar char="v"/>
            </a:pPr>
            <a:endParaRPr lang="en-US" i="0"/>
          </a:p>
          <a:p>
            <a:pPr lvl="1">
              <a:buFont typeface="Wingdings" panose="05000000000000000000" pitchFamily="2" charset="2"/>
              <a:buChar char="v"/>
            </a:pPr>
            <a:endParaRPr lang="en-US" i="0"/>
          </a:p>
          <a:p>
            <a:pPr lvl="1">
              <a:buFont typeface="Wingdings" panose="05000000000000000000" pitchFamily="2" charset="2"/>
              <a:buChar char="v"/>
            </a:pPr>
            <a:endParaRPr lang="en-US" i="0"/>
          </a:p>
          <a:p>
            <a:pPr lvl="1">
              <a:buFont typeface="Wingdings" panose="05000000000000000000" pitchFamily="2" charset="2"/>
              <a:buChar char="v"/>
            </a:pPr>
            <a:endParaRPr lang="en-US" i="0"/>
          </a:p>
          <a:p>
            <a:pPr lvl="1">
              <a:buFont typeface="Wingdings" panose="05000000000000000000" pitchFamily="2" charset="2"/>
              <a:buChar char="v"/>
            </a:pPr>
            <a:r>
              <a:rPr lang="en-US" b="1" i="0"/>
              <a:t>Phân trang truy vấn</a:t>
            </a:r>
            <a:r>
              <a:rPr lang="en-US" b="1"/>
              <a:t>: </a:t>
            </a:r>
            <a:r>
              <a:rPr lang="en-US" i="0"/>
              <a:t>Để phân trang truy vấn ta kết hợp cursor với phương thức </a:t>
            </a:r>
            <a:r>
              <a:rPr lang="en-US" i="0">
                <a:solidFill>
                  <a:srgbClr val="FF0000"/>
                </a:solidFill>
              </a:rPr>
              <a:t>limit()</a:t>
            </a:r>
            <a:endParaRPr lang="en-US" b="1" i="0">
              <a:solidFill>
                <a:srgbClr val="FF0000"/>
              </a:solidFill>
            </a:endParaRPr>
          </a:p>
          <a:p>
            <a:pPr lvl="1">
              <a:buFont typeface="Wingdings" panose="05000000000000000000" pitchFamily="2" charset="2"/>
              <a:buChar char="v"/>
            </a:pPr>
            <a:endParaRPr lang="en-US" i="0"/>
          </a:p>
          <a:p>
            <a:pPr>
              <a:buFont typeface="Wingdings" panose="05000000000000000000" pitchFamily="2" charset="2"/>
              <a:buChar char="Ø"/>
            </a:pPr>
            <a:endParaRPr lang="en-US" b="1"/>
          </a:p>
          <a:p>
            <a:pPr>
              <a:buFont typeface="Wingdings" panose="05000000000000000000" pitchFamily="2" charset="2"/>
              <a:buChar char="Ø"/>
            </a:pPr>
            <a:endParaRPr lang="en-US" b="1" u="sng"/>
          </a:p>
          <a:p>
            <a:endParaRPr lang="en-US"/>
          </a:p>
        </p:txBody>
      </p:sp>
      <p:pic>
        <p:nvPicPr>
          <p:cNvPr id="4" name="Picture 3">
            <a:extLst>
              <a:ext uri="{FF2B5EF4-FFF2-40B4-BE49-F238E27FC236}">
                <a16:creationId xmlns:a16="http://schemas.microsoft.com/office/drawing/2014/main" id="{0361DE29-D0E7-4570-BE4A-CD9E2FE50059}"/>
              </a:ext>
            </a:extLst>
          </p:cNvPr>
          <p:cNvPicPr>
            <a:picLocks noChangeAspect="1"/>
          </p:cNvPicPr>
          <p:nvPr/>
        </p:nvPicPr>
        <p:blipFill>
          <a:blip r:embed="rId2"/>
          <a:stretch>
            <a:fillRect/>
          </a:stretch>
        </p:blipFill>
        <p:spPr>
          <a:xfrm>
            <a:off x="1690116" y="2828923"/>
            <a:ext cx="2667000" cy="2133600"/>
          </a:xfrm>
          <a:prstGeom prst="rect">
            <a:avLst/>
          </a:prstGeom>
        </p:spPr>
      </p:pic>
      <p:pic>
        <p:nvPicPr>
          <p:cNvPr id="5" name="Picture 4">
            <a:extLst>
              <a:ext uri="{FF2B5EF4-FFF2-40B4-BE49-F238E27FC236}">
                <a16:creationId xmlns:a16="http://schemas.microsoft.com/office/drawing/2014/main" id="{0D7609D3-3962-4CE4-B6C1-91862284F3AB}"/>
              </a:ext>
            </a:extLst>
          </p:cNvPr>
          <p:cNvPicPr>
            <a:picLocks noChangeAspect="1"/>
          </p:cNvPicPr>
          <p:nvPr/>
        </p:nvPicPr>
        <p:blipFill>
          <a:blip r:embed="rId3"/>
          <a:stretch>
            <a:fillRect/>
          </a:stretch>
        </p:blipFill>
        <p:spPr>
          <a:xfrm>
            <a:off x="1690116" y="5918072"/>
            <a:ext cx="5895975" cy="600075"/>
          </a:xfrm>
          <a:prstGeom prst="rect">
            <a:avLst/>
          </a:prstGeom>
        </p:spPr>
      </p:pic>
    </p:spTree>
    <p:extLst>
      <p:ext uri="{BB962C8B-B14F-4D97-AF65-F5344CB8AC3E}">
        <p14:creationId xmlns:p14="http://schemas.microsoft.com/office/powerpoint/2010/main" val="3160814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FB60D8-A545-4C56-AFC4-2F7ADC6277D0}"/>
              </a:ext>
            </a:extLst>
          </p:cNvPr>
          <p:cNvSpPr>
            <a:spLocks noGrp="1"/>
          </p:cNvSpPr>
          <p:nvPr>
            <p:ph idx="1"/>
          </p:nvPr>
        </p:nvSpPr>
        <p:spPr>
          <a:xfrm>
            <a:off x="691116" y="0"/>
            <a:ext cx="11314956" cy="6858000"/>
          </a:xfrm>
        </p:spPr>
        <p:txBody>
          <a:bodyPr/>
          <a:lstStyle/>
          <a:p>
            <a:pPr marL="0" indent="0">
              <a:buNone/>
            </a:pPr>
            <a:endParaRPr lang="en-US" b="1"/>
          </a:p>
          <a:p>
            <a:pPr lvl="1">
              <a:buFont typeface="Wingdings" panose="05000000000000000000" pitchFamily="2" charset="2"/>
              <a:buChar char="Ø"/>
            </a:pPr>
            <a:r>
              <a:rPr lang="en-US" b="1" i="0" u="sng"/>
              <a:t>Truy cập dữ liệu khi ngoại tuyến</a:t>
            </a:r>
            <a:r>
              <a:rPr lang="en-US" i="0">
                <a:effectLst>
                  <a:outerShdw blurRad="38100" dist="38100" dir="2700000" algn="tl">
                    <a:srgbClr val="000000">
                      <a:alpha val="43137"/>
                    </a:srgbClr>
                  </a:outerShdw>
                </a:effectLst>
              </a:rPr>
              <a:t>: </a:t>
            </a:r>
            <a:r>
              <a:rPr lang="vi-VN" sz="1800" i="0"/>
              <a:t>Tính năng này lưu trữ một bản sao dữ liệu Cloud Firestore mà ứng dụng của bạn </a:t>
            </a:r>
            <a:r>
              <a:rPr lang="en-US" i="0"/>
              <a:t>hiện</a:t>
            </a:r>
            <a:r>
              <a:rPr lang="en-US" sz="1800" i="0"/>
              <a:t> </a:t>
            </a:r>
            <a:r>
              <a:rPr lang="vi-VN" sz="1800" i="0"/>
              <a:t>đang sử dụng, </a:t>
            </a:r>
            <a:r>
              <a:rPr lang="en-US" i="0"/>
              <a:t>để</a:t>
            </a:r>
            <a:r>
              <a:rPr lang="en-US" sz="1800" i="0"/>
              <a:t> </a:t>
            </a:r>
            <a:r>
              <a:rPr lang="vi-VN" sz="1800" i="0"/>
              <a:t>ứng dụng của bạn có thể truy cập dữ liệu khi thiết bị ngoại tuyến. </a:t>
            </a:r>
            <a:endParaRPr lang="en-US" sz="1800" i="0"/>
          </a:p>
          <a:p>
            <a:pPr lvl="1" indent="0">
              <a:buNone/>
            </a:pPr>
            <a:r>
              <a:rPr lang="vi-VN" sz="1800" i="0"/>
              <a:t>Bạn có thể viết, đọc</a:t>
            </a:r>
            <a:r>
              <a:rPr lang="en-US" sz="1800" i="0"/>
              <a:t> </a:t>
            </a:r>
            <a:r>
              <a:rPr lang="vi-VN" sz="1800" i="0"/>
              <a:t>và truy vấn dữ liệu được lưu trữ. Khi thiết bị trở lại trực tuyến, Cloud Firestore sẽ đồng bộ hóa mọi thay đổi cục bộ mà ứng dụng của bạn thực hiện với Cloud Firestore</a:t>
            </a:r>
            <a:r>
              <a:rPr lang="en-US" sz="1800" i="0"/>
              <a:t> </a:t>
            </a:r>
            <a:r>
              <a:rPr lang="en-US" i="0"/>
              <a:t>backend.</a:t>
            </a:r>
            <a:r>
              <a:rPr lang="en-US" sz="1800" i="0"/>
              <a:t> </a:t>
            </a:r>
          </a:p>
          <a:p>
            <a:pPr lvl="1" indent="0">
              <a:buNone/>
            </a:pPr>
            <a:r>
              <a:rPr lang="en-US" i="0"/>
              <a:t>Chỉ</a:t>
            </a:r>
            <a:r>
              <a:rPr lang="en-US" sz="1800" i="0"/>
              <a:t> </a:t>
            </a:r>
            <a:r>
              <a:rPr lang="en-US" i="0"/>
              <a:t>hỗ trợ trong các ứng dụng Android, iOS và web.</a:t>
            </a:r>
          </a:p>
          <a:p>
            <a:pPr lvl="1" indent="0">
              <a:buNone/>
            </a:pPr>
            <a:endParaRPr lang="en-US" i="0"/>
          </a:p>
          <a:p>
            <a:pPr marL="914400" indent="-338138">
              <a:buFont typeface="Wingdings" panose="05000000000000000000" pitchFamily="2" charset="2"/>
              <a:buChar char="Ø"/>
            </a:pPr>
            <a:r>
              <a:rPr lang="en-US" b="1" u="sng"/>
              <a:t>Quản lý chỉ mục </a:t>
            </a:r>
            <a:endParaRPr lang="en-US" b="1" i="0" u="sng"/>
          </a:p>
          <a:p>
            <a:pPr lvl="1" indent="0">
              <a:buNone/>
            </a:pPr>
            <a:r>
              <a:rPr lang="en-US" i="0"/>
              <a:t>Cloud Firestore đảm bảo chất lượng truy vấn bằng việc yêu cầu chỉ mục cho mỗi truy vấn. Các chỉ mục cho các truy vấn đơn giản thường được tạo tự động. </a:t>
            </a:r>
          </a:p>
          <a:p>
            <a:pPr lvl="1" indent="0">
              <a:buNone/>
            </a:pPr>
            <a:r>
              <a:rPr lang="en-US" i="0"/>
              <a:t>Trong quá trình xây dựng ứng dụng, các lỗi phát sinh sẽ giúp người phát triển thêm các chỉ mục cần thiết cho ứng dụng. Các chỉ mục có thể được quản lý thông qua Firebase console hay Firebase CLI.</a:t>
            </a:r>
          </a:p>
          <a:p>
            <a:pPr lvl="1" indent="0">
              <a:buNone/>
            </a:pPr>
            <a:r>
              <a:rPr lang="en-US" i="0"/>
              <a:t>Tạo chỉ mục sẽ tốn vài phút, tùy theo lượng dữ liệu cần được cập nhật. Càng nhiều document tương xứng với các field chỉ mục sẽ tốn càng nhiều thời gian</a:t>
            </a:r>
          </a:p>
          <a:p>
            <a:pPr lvl="1" indent="0">
              <a:buNone/>
            </a:pPr>
            <a:r>
              <a:rPr lang="en-US" i="0"/>
              <a:t>Trong quá trình dựng chỉ mục hay xảy ra lỗi, phần lớn là do index limit vì operation được thi hành đã có thể đạt tới số lượng chỉ mục tối đa cho mỗi document</a:t>
            </a:r>
            <a:endParaRPr lang="en-US" b="1" i="0" u="sng"/>
          </a:p>
          <a:p>
            <a:endParaRPr lang="en-US"/>
          </a:p>
        </p:txBody>
      </p:sp>
    </p:spTree>
    <p:extLst>
      <p:ext uri="{BB962C8B-B14F-4D97-AF65-F5344CB8AC3E}">
        <p14:creationId xmlns:p14="http://schemas.microsoft.com/office/powerpoint/2010/main" val="1021217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257F62E6-1FD8-4715-97E6-9DD328F1990D}"/>
              </a:ext>
            </a:extLst>
          </p:cNvPr>
          <p:cNvSpPr>
            <a:spLocks noGrp="1"/>
          </p:cNvSpPr>
          <p:nvPr>
            <p:ph type="title"/>
          </p:nvPr>
        </p:nvSpPr>
        <p:spPr>
          <a:xfrm>
            <a:off x="246220" y="787343"/>
            <a:ext cx="4846988" cy="5262390"/>
          </a:xfrm>
        </p:spPr>
        <p:txBody>
          <a:bodyPr anchor="ctr">
            <a:normAutofit/>
          </a:bodyPr>
          <a:lstStyle/>
          <a:p>
            <a:pPr algn="ctr"/>
            <a:r>
              <a:rPr lang="en-US" sz="5400">
                <a:solidFill>
                  <a:schemeClr val="bg2"/>
                </a:solidFill>
              </a:rPr>
              <a:t>VI. Bảo mật và xác thực dữ liệu</a:t>
            </a:r>
          </a:p>
        </p:txBody>
      </p:sp>
      <p:sp>
        <p:nvSpPr>
          <p:cNvPr id="13" name="Rectangle 12">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Content Placeholder 2">
            <a:extLst>
              <a:ext uri="{FF2B5EF4-FFF2-40B4-BE49-F238E27FC236}">
                <a16:creationId xmlns:a16="http://schemas.microsoft.com/office/drawing/2014/main" id="{9293DFAB-1359-4448-BF68-41C3F8CE81D7}"/>
              </a:ext>
            </a:extLst>
          </p:cNvPr>
          <p:cNvSpPr>
            <a:spLocks noGrp="1"/>
          </p:cNvSpPr>
          <p:nvPr>
            <p:ph idx="1"/>
          </p:nvPr>
        </p:nvSpPr>
        <p:spPr>
          <a:xfrm>
            <a:off x="5742432" y="-10274"/>
            <a:ext cx="6346827" cy="6857624"/>
          </a:xfrm>
        </p:spPr>
        <p:txBody>
          <a:bodyPr anchor="ctr">
            <a:normAutofit/>
          </a:bodyPr>
          <a:lstStyle/>
          <a:p>
            <a:pPr marL="0" indent="0">
              <a:buNone/>
            </a:pPr>
            <a:endParaRPr lang="en-US" b="1" u="sng"/>
          </a:p>
          <a:p>
            <a:pPr marL="0" indent="0">
              <a:buNone/>
            </a:pPr>
            <a:r>
              <a:rPr lang="en-US" b="1" u="sng"/>
              <a:t>Nội dung tìm hiểu</a:t>
            </a:r>
            <a:r>
              <a:rPr lang="en-US"/>
              <a:t>:</a:t>
            </a:r>
          </a:p>
          <a:p>
            <a:pPr marL="457200" indent="-457200">
              <a:buFont typeface="+mj-lt"/>
              <a:buAutoNum type="arabicPeriod"/>
            </a:pPr>
            <a:r>
              <a:rPr lang="en-US"/>
              <a:t>Các quy tắc bảo mật của Cloud Firestore (CFSR)</a:t>
            </a:r>
          </a:p>
          <a:p>
            <a:pPr marL="457200" indent="-457200">
              <a:buFont typeface="+mj-lt"/>
              <a:buAutoNum type="arabicPeriod"/>
            </a:pPr>
            <a:r>
              <a:rPr lang="en-US"/>
              <a:t>Cấu trúc của CFSR</a:t>
            </a:r>
          </a:p>
          <a:p>
            <a:pPr marL="457200" indent="-457200">
              <a:buFont typeface="+mj-lt"/>
              <a:buAutoNum type="arabicPeriod"/>
            </a:pPr>
            <a:r>
              <a:rPr lang="en-US"/>
              <a:t>Viết điều kiện cho CFSR</a:t>
            </a:r>
          </a:p>
          <a:p>
            <a:pPr marL="457200" indent="-457200">
              <a:buFont typeface="+mj-lt"/>
              <a:buAutoNum type="arabicPeriod"/>
            </a:pPr>
            <a:r>
              <a:rPr lang="en-US"/>
              <a:t>Chỉnh sửa các quy tắc không an toàn (insecure rules)</a:t>
            </a:r>
          </a:p>
          <a:p>
            <a:pPr marL="457200" indent="-457200">
              <a:buFont typeface="+mj-lt"/>
              <a:buAutoNum type="arabicPeriod"/>
            </a:pPr>
            <a:r>
              <a:rPr lang="en-US"/>
              <a:t>Kiểm tra CFSR</a:t>
            </a:r>
          </a:p>
          <a:p>
            <a:pPr marL="457200" indent="-457200">
              <a:buFont typeface="+mj-lt"/>
              <a:buAutoNum type="arabicPeriod"/>
            </a:pPr>
            <a:r>
              <a:rPr lang="en-US"/>
              <a:t>Truy vấn dữ liệu một cách an toàn</a:t>
            </a:r>
          </a:p>
          <a:p>
            <a:pPr marL="457200" indent="-457200">
              <a:buFont typeface="+mj-lt"/>
              <a:buAutoNum type="arabicPeriod"/>
            </a:pPr>
            <a:endParaRPr lang="en-US"/>
          </a:p>
          <a:p>
            <a:endParaRPr lang="en-US" sz="1800"/>
          </a:p>
        </p:txBody>
      </p:sp>
    </p:spTree>
    <p:extLst>
      <p:ext uri="{BB962C8B-B14F-4D97-AF65-F5344CB8AC3E}">
        <p14:creationId xmlns:p14="http://schemas.microsoft.com/office/powerpoint/2010/main" val="2795863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91C5E-DF5D-41F2-9A90-61821512228D}"/>
              </a:ext>
            </a:extLst>
          </p:cNvPr>
          <p:cNvSpPr>
            <a:spLocks noGrp="1"/>
          </p:cNvSpPr>
          <p:nvPr>
            <p:ph idx="1"/>
          </p:nvPr>
        </p:nvSpPr>
        <p:spPr>
          <a:xfrm>
            <a:off x="685800" y="0"/>
            <a:ext cx="11506200" cy="6858000"/>
          </a:xfrm>
        </p:spPr>
        <p:txBody>
          <a:bodyPr/>
          <a:lstStyle/>
          <a:p>
            <a:pPr>
              <a:buFont typeface="Wingdings" panose="05000000000000000000" pitchFamily="2" charset="2"/>
              <a:buChar char="Ø"/>
            </a:pPr>
            <a:r>
              <a:rPr lang="en-US" b="1" u="sng"/>
              <a:t>Các quy tắc bảo mật của Cloud Firestore (CFSR): </a:t>
            </a:r>
            <a:r>
              <a:rPr lang="en-US"/>
              <a:t>với CFSR, bạn có thể tập trung xây dựng về mảng trải nghiệm người dùng mà không cần phải bận tâm đến quản lý cơ sở hạ tầng hay viết code ủy quyền hay xác thực server-side. Để tạo nên một hệ thống truy cập user-based và role-based, bạn cần phải sử dụng Firebase Authentication với CFSR.</a:t>
            </a:r>
          </a:p>
          <a:p>
            <a:pPr lvl="1">
              <a:buFont typeface="Wingdings" panose="05000000000000000000" pitchFamily="2" charset="2"/>
              <a:buChar char="ü"/>
            </a:pPr>
            <a:r>
              <a:rPr lang="en-US" b="1" i="0"/>
              <a:t>Viết rules: </a:t>
            </a:r>
          </a:p>
          <a:p>
            <a:pPr lvl="2">
              <a:buFont typeface="Wingdings" panose="05000000000000000000" pitchFamily="2" charset="2"/>
              <a:buChar char="§"/>
            </a:pPr>
            <a:r>
              <a:rPr lang="en-US" i="0"/>
              <a:t>Tất cả CFSR đều chứa các câu lệnh 'match’ dùng để định nghĩa tài liệu trong database của bạn và 'allow’ dùng để điều khiển truy cập vào trong tài liệu</a:t>
            </a:r>
          </a:p>
          <a:p>
            <a:pPr lvl="2">
              <a:buFont typeface="Wingdings" panose="05000000000000000000" pitchFamily="2" charset="2"/>
              <a:buChar char="§"/>
            </a:pPr>
            <a:endParaRPr lang="en-US" b="1"/>
          </a:p>
          <a:p>
            <a:pPr lvl="2">
              <a:buFont typeface="Wingdings" panose="05000000000000000000" pitchFamily="2" charset="2"/>
              <a:buChar char="§"/>
            </a:pPr>
            <a:endParaRPr lang="en-US" b="1" i="0"/>
          </a:p>
          <a:p>
            <a:pPr lvl="2">
              <a:buFont typeface="Wingdings" panose="05000000000000000000" pitchFamily="2" charset="2"/>
              <a:buChar char="§"/>
            </a:pPr>
            <a:endParaRPr lang="en-US" b="1"/>
          </a:p>
          <a:p>
            <a:pPr lvl="2">
              <a:buFont typeface="Wingdings" panose="05000000000000000000" pitchFamily="2" charset="2"/>
              <a:buChar char="§"/>
            </a:pPr>
            <a:endParaRPr lang="en-US" b="1" i="0"/>
          </a:p>
          <a:p>
            <a:pPr lvl="2">
              <a:buFont typeface="Wingdings" panose="05000000000000000000" pitchFamily="2" charset="2"/>
              <a:buChar char="§"/>
            </a:pPr>
            <a:endParaRPr lang="en-US" b="1"/>
          </a:p>
          <a:p>
            <a:pPr lvl="2">
              <a:buFont typeface="Wingdings" panose="05000000000000000000" pitchFamily="2" charset="2"/>
              <a:buChar char="§"/>
            </a:pPr>
            <a:r>
              <a:rPr lang="en-US"/>
              <a:t>Mỗi yêu cầu gửi đến database từ một Cloud Firestore mobile/web client thì phải thông qua security rules của bạn trước khi nó tiến hành đọc hay viết bất kì dữ liệu nào. Nếu việc truy cập bị từ chối bởi bất kì phần nào của tài liệu, thì toàn bộ yêu cầu sẽ bị hủy</a:t>
            </a:r>
          </a:p>
          <a:p>
            <a:pPr lvl="2">
              <a:buFont typeface="Wingdings" panose="05000000000000000000" pitchFamily="2" charset="2"/>
              <a:buChar char="§"/>
            </a:pPr>
            <a:endParaRPr lang="en-US" b="1" i="0"/>
          </a:p>
          <a:p>
            <a:pPr>
              <a:buFont typeface="Wingdings" panose="05000000000000000000" pitchFamily="2" charset="2"/>
              <a:buChar char="Ø"/>
            </a:pPr>
            <a:endParaRPr lang="en-US"/>
          </a:p>
          <a:p>
            <a:pPr>
              <a:buFont typeface="Wingdings" panose="05000000000000000000" pitchFamily="2" charset="2"/>
              <a:buChar char="Ø"/>
            </a:pPr>
            <a:endParaRPr lang="en-US" b="1" u="sng"/>
          </a:p>
        </p:txBody>
      </p:sp>
      <p:pic>
        <p:nvPicPr>
          <p:cNvPr id="4" name="Picture 3">
            <a:extLst>
              <a:ext uri="{FF2B5EF4-FFF2-40B4-BE49-F238E27FC236}">
                <a16:creationId xmlns:a16="http://schemas.microsoft.com/office/drawing/2014/main" id="{9C8D4D03-BC2D-42B7-B87B-484255C10FC0}"/>
              </a:ext>
            </a:extLst>
          </p:cNvPr>
          <p:cNvPicPr>
            <a:picLocks noChangeAspect="1"/>
          </p:cNvPicPr>
          <p:nvPr/>
        </p:nvPicPr>
        <p:blipFill>
          <a:blip r:embed="rId2"/>
          <a:stretch>
            <a:fillRect/>
          </a:stretch>
        </p:blipFill>
        <p:spPr>
          <a:xfrm>
            <a:off x="2160858" y="2179502"/>
            <a:ext cx="4867275" cy="1714500"/>
          </a:xfrm>
          <a:prstGeom prst="rect">
            <a:avLst/>
          </a:prstGeom>
        </p:spPr>
      </p:pic>
      <p:pic>
        <p:nvPicPr>
          <p:cNvPr id="5" name="Picture 4">
            <a:extLst>
              <a:ext uri="{FF2B5EF4-FFF2-40B4-BE49-F238E27FC236}">
                <a16:creationId xmlns:a16="http://schemas.microsoft.com/office/drawing/2014/main" id="{A2305469-E619-472E-8B72-4AEEE937EA99}"/>
              </a:ext>
            </a:extLst>
          </p:cNvPr>
          <p:cNvPicPr>
            <a:picLocks noChangeAspect="1"/>
          </p:cNvPicPr>
          <p:nvPr/>
        </p:nvPicPr>
        <p:blipFill>
          <a:blip r:embed="rId3"/>
          <a:stretch>
            <a:fillRect/>
          </a:stretch>
        </p:blipFill>
        <p:spPr>
          <a:xfrm>
            <a:off x="2160858" y="4838700"/>
            <a:ext cx="6429375" cy="2019300"/>
          </a:xfrm>
          <a:prstGeom prst="rect">
            <a:avLst/>
          </a:prstGeom>
        </p:spPr>
      </p:pic>
    </p:spTree>
    <p:extLst>
      <p:ext uri="{BB962C8B-B14F-4D97-AF65-F5344CB8AC3E}">
        <p14:creationId xmlns:p14="http://schemas.microsoft.com/office/powerpoint/2010/main" val="549986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D79F7-6A15-456A-A90A-6191A83A3C19}"/>
              </a:ext>
            </a:extLst>
          </p:cNvPr>
          <p:cNvSpPr>
            <a:spLocks noGrp="1"/>
          </p:cNvSpPr>
          <p:nvPr>
            <p:ph idx="1"/>
          </p:nvPr>
        </p:nvSpPr>
        <p:spPr>
          <a:xfrm>
            <a:off x="715617" y="0"/>
            <a:ext cx="11476383" cy="6858000"/>
          </a:xfrm>
        </p:spPr>
        <p:txBody>
          <a:bodyPr>
            <a:normAutofit/>
          </a:bodyPr>
          <a:lstStyle/>
          <a:p>
            <a:pPr>
              <a:buFont typeface="Wingdings" panose="05000000000000000000" pitchFamily="2" charset="2"/>
              <a:buChar char="Ø"/>
            </a:pPr>
            <a:r>
              <a:rPr lang="en-US" b="1" u="sng"/>
              <a:t>Cấu trúc của CFSR</a:t>
            </a:r>
            <a:r>
              <a:rPr lang="en-US" b="1"/>
              <a:t>: </a:t>
            </a:r>
            <a:r>
              <a:rPr lang="en-US"/>
              <a:t>CFSR cho phép bạn điều khiển truy cập vào document và thu thập trên cơ sở dữ liệu của mình.</a:t>
            </a:r>
          </a:p>
          <a:p>
            <a:pPr lvl="1">
              <a:buFont typeface="Wingdings" panose="05000000000000000000" pitchFamily="2" charset="2"/>
              <a:buChar char="ü"/>
            </a:pPr>
            <a:r>
              <a:rPr lang="en-US" b="1" i="0"/>
              <a:t>Khai báo service và database: </a:t>
            </a:r>
            <a:r>
              <a:rPr lang="en-US" i="0"/>
              <a:t>CFSR luôn luôn bắt đầu theo đoạn khai báo như sau</a:t>
            </a:r>
            <a:endParaRPr lang="en-US" b="1" i="0"/>
          </a:p>
          <a:p>
            <a:pPr lvl="2"/>
            <a:r>
              <a:rPr lang="en-US"/>
              <a:t>'service cloud.firestore' là đoạn khai báo cho việc </a:t>
            </a:r>
          </a:p>
          <a:p>
            <a:pPr marL="987552" lvl="2" indent="0">
              <a:buNone/>
            </a:pPr>
            <a:r>
              <a:rPr lang="en-US"/>
              <a:t>bắt đầu cung cấp các quy tắc cho Cloud Firestore,</a:t>
            </a:r>
          </a:p>
          <a:p>
            <a:pPr marL="987552" lvl="2" indent="0">
              <a:buNone/>
            </a:pPr>
            <a:r>
              <a:rPr lang="en-US"/>
              <a:t>ngăn ngừa sự xung đột giữa CFSR và các quy tắc khác</a:t>
            </a:r>
          </a:p>
          <a:p>
            <a:pPr marL="987552" lvl="2" indent="0">
              <a:buNone/>
            </a:pPr>
            <a:r>
              <a:rPr lang="en-US"/>
              <a:t>cho những cho các sản phẩm khác giống như Cloud Storage.</a:t>
            </a:r>
            <a:endParaRPr lang="en-US" sz="1400"/>
          </a:p>
          <a:p>
            <a:pPr lvl="2"/>
            <a:r>
              <a:rPr lang="en-US"/>
              <a:t>'match /databases/{databases}/documents' là đoạn khai báo tiếp theo nhầm chỉ ra rằng các quy tắc phải phù hợp với bất kỳ database nào trong projects</a:t>
            </a:r>
          </a:p>
          <a:p>
            <a:pPr lvl="1">
              <a:buFont typeface="Wingdings" panose="05000000000000000000" pitchFamily="2" charset="2"/>
              <a:buChar char="ü"/>
            </a:pPr>
            <a:r>
              <a:rPr lang="en-US" b="1" i="0"/>
              <a:t>Quy tắc read/write cơ bản: </a:t>
            </a:r>
            <a:r>
              <a:rPr lang="en-US" i="0"/>
              <a:t> Các quy tắc cơ bản chứa một câu lệnh '</a:t>
            </a:r>
            <a:r>
              <a:rPr lang="en-US" i="0">
                <a:solidFill>
                  <a:srgbClr val="FF0000"/>
                </a:solidFill>
              </a:rPr>
              <a:t>match</a:t>
            </a:r>
            <a:r>
              <a:rPr lang="en-US" i="0"/>
              <a:t>’ nhằm chỉ đến đường dẫn của 1 document và kèm theo biểu thức '</a:t>
            </a:r>
            <a:r>
              <a:rPr lang="en-US" i="0">
                <a:solidFill>
                  <a:srgbClr val="FF0000"/>
                </a:solidFill>
              </a:rPr>
              <a:t>allow</a:t>
            </a:r>
            <a:r>
              <a:rPr lang="en-US" i="0"/>
              <a:t>' nhằm làm rõ khi nào những dữ liệu được chỉ định đ</a:t>
            </a:r>
            <a:r>
              <a:rPr lang="vi-VN" i="0"/>
              <a:t>ư</a:t>
            </a:r>
            <a:r>
              <a:rPr lang="en-US" i="0"/>
              <a:t>ợc phép đọc</a:t>
            </a:r>
            <a:endParaRPr lang="en-US" b="1" i="0"/>
          </a:p>
          <a:p>
            <a:pPr marL="6062663" lvl="8" indent="277813">
              <a:buFont typeface="Wingdings" panose="05000000000000000000" pitchFamily="2" charset="2"/>
              <a:buChar char="§"/>
            </a:pPr>
            <a:r>
              <a:rPr lang="en-US" sz="1600"/>
              <a:t>Tất cả các 'match' nên chỉ đến một tài liệu, không phải một bộ tài liệu. Một 'match' có thể chỉ đến một tài liệu cụ thể, như 'match /cities/SF' hoặc sử dụng những ký tự đại diện để chỉ đến bất cứ tài liệu nào trên đường dẫn cụ thể, ví dụ: 'match /cities/{city}’</a:t>
            </a:r>
            <a:endParaRPr lang="en-US" sz="500"/>
          </a:p>
          <a:p>
            <a:pPr marL="6062663" lvl="8" indent="277813">
              <a:buFont typeface="Wingdings" panose="05000000000000000000" pitchFamily="2" charset="2"/>
              <a:buChar char="§"/>
            </a:pPr>
            <a:r>
              <a:rPr lang="en-US" sz="1600"/>
              <a:t>Ở ví dụ trên, 'match' sửa dụng ký tự đại diện '{city}' để chỉ đến bất kỳ tài liệu nào nằm trong bộ 'cities', như là '/cities/SF’ hay '/cities/NYC'. Và khi 'allow' nằm trong 'match' được thực thi, nó sẽ giải quyết toàn bộ các tài liệu nằm trong đoạn giá trị '{city}’, giống như là 'SF' hay 'NYC'</a:t>
            </a:r>
            <a:endParaRPr lang="en-US" sz="1600" b="1" u="sng"/>
          </a:p>
          <a:p>
            <a:endParaRPr lang="en-US"/>
          </a:p>
        </p:txBody>
      </p:sp>
      <p:pic>
        <p:nvPicPr>
          <p:cNvPr id="4" name="Picture 3">
            <a:extLst>
              <a:ext uri="{FF2B5EF4-FFF2-40B4-BE49-F238E27FC236}">
                <a16:creationId xmlns:a16="http://schemas.microsoft.com/office/drawing/2014/main" id="{DC478D83-EE0F-4128-9B0C-EAFCE8FA4B82}"/>
              </a:ext>
            </a:extLst>
          </p:cNvPr>
          <p:cNvPicPr>
            <a:picLocks noChangeAspect="1"/>
          </p:cNvPicPr>
          <p:nvPr/>
        </p:nvPicPr>
        <p:blipFill>
          <a:blip r:embed="rId2"/>
          <a:stretch>
            <a:fillRect/>
          </a:stretch>
        </p:blipFill>
        <p:spPr>
          <a:xfrm>
            <a:off x="7655442" y="1107558"/>
            <a:ext cx="4419600" cy="1219200"/>
          </a:xfrm>
          <a:prstGeom prst="rect">
            <a:avLst/>
          </a:prstGeom>
        </p:spPr>
      </p:pic>
      <p:pic>
        <p:nvPicPr>
          <p:cNvPr id="5" name="Picture 4">
            <a:extLst>
              <a:ext uri="{FF2B5EF4-FFF2-40B4-BE49-F238E27FC236}">
                <a16:creationId xmlns:a16="http://schemas.microsoft.com/office/drawing/2014/main" id="{15D1D544-4EBE-4B41-B2AA-7432C8FDAF13}"/>
              </a:ext>
            </a:extLst>
          </p:cNvPr>
          <p:cNvPicPr>
            <a:picLocks noChangeAspect="1"/>
          </p:cNvPicPr>
          <p:nvPr/>
        </p:nvPicPr>
        <p:blipFill>
          <a:blip r:embed="rId3"/>
          <a:stretch>
            <a:fillRect/>
          </a:stretch>
        </p:blipFill>
        <p:spPr>
          <a:xfrm>
            <a:off x="1143000" y="4052681"/>
            <a:ext cx="5629275" cy="2457450"/>
          </a:xfrm>
          <a:prstGeom prst="rect">
            <a:avLst/>
          </a:prstGeom>
        </p:spPr>
      </p:pic>
    </p:spTree>
    <p:extLst>
      <p:ext uri="{BB962C8B-B14F-4D97-AF65-F5344CB8AC3E}">
        <p14:creationId xmlns:p14="http://schemas.microsoft.com/office/powerpoint/2010/main" val="425833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BED48-23FE-4C46-9550-32E55D39F6AF}"/>
              </a:ext>
            </a:extLst>
          </p:cNvPr>
          <p:cNvSpPr>
            <a:spLocks noGrp="1"/>
          </p:cNvSpPr>
          <p:nvPr>
            <p:ph idx="1"/>
          </p:nvPr>
        </p:nvSpPr>
        <p:spPr>
          <a:xfrm>
            <a:off x="695739" y="0"/>
            <a:ext cx="11496261" cy="6858000"/>
          </a:xfrm>
        </p:spPr>
        <p:txBody>
          <a:bodyPr/>
          <a:lstStyle/>
          <a:p>
            <a:pPr>
              <a:buFont typeface="Wingdings" panose="05000000000000000000" pitchFamily="2" charset="2"/>
              <a:buChar char="Ø"/>
            </a:pPr>
            <a:r>
              <a:rPr lang="en-US" b="1" u="sng"/>
              <a:t>Viết điều kiện cho CFSR</a:t>
            </a:r>
            <a:r>
              <a:rPr lang="en-US"/>
              <a:t>: </a:t>
            </a:r>
            <a:r>
              <a:rPr lang="vi-VN" sz="1900"/>
              <a:t>Một trong những mẫu quy tắc bảo mật phổ biến nhất là kiểm soát truy cập dựa trên trạng thái xác thực của người dùng</a:t>
            </a:r>
            <a:r>
              <a:rPr lang="en-US"/>
              <a:t>. </a:t>
            </a:r>
            <a:r>
              <a:rPr lang="en-US" sz="1900"/>
              <a:t>V</a:t>
            </a:r>
            <a:r>
              <a:rPr lang="vi-VN" sz="1900"/>
              <a:t>í dụ, chương trình của bạn muốn người dùng chỉ có thể đọc và ghi dữ liệu của riêng họ</a:t>
            </a:r>
            <a:r>
              <a:rPr lang="en-US" sz="1900"/>
              <a:t>: </a:t>
            </a:r>
          </a:p>
          <a:p>
            <a:pPr>
              <a:buFont typeface="Wingdings" panose="05000000000000000000" pitchFamily="2" charset="2"/>
              <a:buChar char="Ø"/>
            </a:pPr>
            <a:endParaRPr lang="en-US" sz="1900"/>
          </a:p>
          <a:p>
            <a:pPr>
              <a:buFont typeface="Wingdings" panose="05000000000000000000" pitchFamily="2" charset="2"/>
              <a:buChar char="Ø"/>
            </a:pPr>
            <a:endParaRPr lang="en-US" sz="1900"/>
          </a:p>
          <a:p>
            <a:pPr>
              <a:buFont typeface="Wingdings" panose="05000000000000000000" pitchFamily="2" charset="2"/>
              <a:buChar char="Ø"/>
            </a:pPr>
            <a:endParaRPr lang="en-US" sz="1900"/>
          </a:p>
          <a:p>
            <a:pPr>
              <a:buFont typeface="Wingdings" panose="05000000000000000000" pitchFamily="2" charset="2"/>
              <a:buChar char="Ø"/>
            </a:pPr>
            <a:endParaRPr lang="en-US" sz="1900"/>
          </a:p>
          <a:p>
            <a:pPr>
              <a:buFont typeface="Wingdings" panose="05000000000000000000" pitchFamily="2" charset="2"/>
              <a:buChar char="Ø"/>
            </a:pPr>
            <a:endParaRPr lang="en-US" sz="1900"/>
          </a:p>
          <a:p>
            <a:pPr>
              <a:buFont typeface="Wingdings" panose="05000000000000000000" pitchFamily="2" charset="2"/>
              <a:buChar char="Ø"/>
            </a:pPr>
            <a:endParaRPr lang="en-US" sz="1900"/>
          </a:p>
          <a:p>
            <a:pPr>
              <a:buFont typeface="Wingdings" panose="05000000000000000000" pitchFamily="2" charset="2"/>
              <a:buChar char="Ø"/>
            </a:pPr>
            <a:endParaRPr lang="en-US" b="1" u="sng"/>
          </a:p>
          <a:p>
            <a:pPr>
              <a:buFont typeface="Wingdings" panose="05000000000000000000" pitchFamily="2" charset="2"/>
              <a:buChar char="Ø"/>
            </a:pPr>
            <a:r>
              <a:rPr lang="en-US" b="1" u="sng"/>
              <a:t>Chỉnh sửa các quy tắc không an toàn (insecure rules) </a:t>
            </a:r>
            <a:r>
              <a:rPr lang="en-US"/>
              <a:t>Các quy tắc mặc định cho mọi phiên bản Cloud Firestore được tạo trong bảng điều khiển Firebase là từ chối quyền truy cập từ tất cả người dùng. Để phát triển ứng dụng của bạn và truy cập cơ sở dữ liệu của bạn, bạn sẽ cần sửa đổi các quy tắc đó và có thể xem xét cấp quyền truy cập chung cho tất cả người dùng.</a:t>
            </a:r>
          </a:p>
          <a:p>
            <a:pPr lvl="1">
              <a:buFont typeface="Wingdings" panose="05000000000000000000" pitchFamily="2" charset="2"/>
              <a:buChar char="ü"/>
            </a:pPr>
            <a:r>
              <a:rPr lang="en-US" b="1" i="0"/>
              <a:t>Các tình huống phổ biến với các quy tắc không an toàn</a:t>
            </a:r>
            <a:r>
              <a:rPr lang="en-US" b="1"/>
              <a:t>:</a:t>
            </a:r>
          </a:p>
          <a:p>
            <a:pPr lvl="2">
              <a:buFont typeface="Wingdings" panose="05000000000000000000" pitchFamily="2" charset="2"/>
              <a:buChar char="v"/>
            </a:pPr>
            <a:r>
              <a:rPr lang="en-US" b="1" i="1"/>
              <a:t>Mở truy cập</a:t>
            </a:r>
          </a:p>
          <a:p>
            <a:pPr lvl="2">
              <a:buFont typeface="Wingdings" panose="05000000000000000000" pitchFamily="2" charset="2"/>
              <a:buChar char="v"/>
            </a:pPr>
            <a:r>
              <a:rPr lang="en-US" b="1" i="1"/>
              <a:t>Truy cập cho bất kỳ người dùng đã xác thực</a:t>
            </a:r>
          </a:p>
          <a:p>
            <a:pPr lvl="2">
              <a:buFont typeface="Wingdings" panose="05000000000000000000" pitchFamily="2" charset="2"/>
              <a:buChar char="v"/>
            </a:pPr>
            <a:r>
              <a:rPr lang="en-US" b="1" i="1"/>
              <a:t>Truy cập đóng</a:t>
            </a:r>
          </a:p>
          <a:p>
            <a:pPr lvl="2">
              <a:buFont typeface="Wingdings" panose="05000000000000000000" pitchFamily="2" charset="2"/>
              <a:buChar char="v"/>
            </a:pPr>
            <a:endParaRPr lang="en-US" b="1"/>
          </a:p>
          <a:p>
            <a:pPr>
              <a:buFont typeface="Wingdings" panose="05000000000000000000" pitchFamily="2" charset="2"/>
              <a:buChar char="Ø"/>
            </a:pPr>
            <a:endParaRPr lang="en-US" b="1" u="sng"/>
          </a:p>
          <a:p>
            <a:pPr>
              <a:buFont typeface="Wingdings" panose="05000000000000000000" pitchFamily="2" charset="2"/>
              <a:buChar char="Ø"/>
            </a:pPr>
            <a:endParaRPr lang="en-US" sz="1900"/>
          </a:p>
          <a:p>
            <a:endParaRPr lang="en-US"/>
          </a:p>
        </p:txBody>
      </p:sp>
      <p:pic>
        <p:nvPicPr>
          <p:cNvPr id="4" name="Picture 3">
            <a:extLst>
              <a:ext uri="{FF2B5EF4-FFF2-40B4-BE49-F238E27FC236}">
                <a16:creationId xmlns:a16="http://schemas.microsoft.com/office/drawing/2014/main" id="{C38E0C5C-1F3A-42E1-B1DB-15D57CDD1E3D}"/>
              </a:ext>
            </a:extLst>
          </p:cNvPr>
          <p:cNvPicPr>
            <a:picLocks noChangeAspect="1"/>
          </p:cNvPicPr>
          <p:nvPr/>
        </p:nvPicPr>
        <p:blipFill>
          <a:blip r:embed="rId2"/>
          <a:stretch>
            <a:fillRect/>
          </a:stretch>
        </p:blipFill>
        <p:spPr>
          <a:xfrm>
            <a:off x="1171191" y="1094007"/>
            <a:ext cx="8124825" cy="2647950"/>
          </a:xfrm>
          <a:prstGeom prst="rect">
            <a:avLst/>
          </a:prstGeom>
        </p:spPr>
      </p:pic>
    </p:spTree>
    <p:extLst>
      <p:ext uri="{BB962C8B-B14F-4D97-AF65-F5344CB8AC3E}">
        <p14:creationId xmlns:p14="http://schemas.microsoft.com/office/powerpoint/2010/main" val="3635509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A5F338-A63C-4B28-8BD6-7DB5A95F0DE8}"/>
              </a:ext>
            </a:extLst>
          </p:cNvPr>
          <p:cNvSpPr>
            <a:spLocks noGrp="1"/>
          </p:cNvSpPr>
          <p:nvPr>
            <p:ph idx="1"/>
          </p:nvPr>
        </p:nvSpPr>
        <p:spPr>
          <a:xfrm>
            <a:off x="715617" y="0"/>
            <a:ext cx="11476383" cy="6858000"/>
          </a:xfrm>
        </p:spPr>
        <p:txBody>
          <a:bodyPr/>
          <a:lstStyle/>
          <a:p>
            <a:pPr>
              <a:buFont typeface="Wingdings" panose="05000000000000000000" pitchFamily="2" charset="2"/>
              <a:buChar char="Ø"/>
            </a:pPr>
            <a:endParaRPr lang="en-US" b="1" u="sng"/>
          </a:p>
          <a:p>
            <a:pPr>
              <a:buFont typeface="Wingdings" panose="05000000000000000000" pitchFamily="2" charset="2"/>
              <a:buChar char="Ø"/>
            </a:pPr>
            <a:r>
              <a:rPr lang="en-US" b="1" u="sng"/>
              <a:t>Kiểm tra CFSR:</a:t>
            </a:r>
            <a:r>
              <a:rPr lang="en-US"/>
              <a:t> </a:t>
            </a:r>
          </a:p>
          <a:p>
            <a:pPr marL="347663" indent="0">
              <a:buNone/>
            </a:pPr>
            <a:r>
              <a:rPr lang="en-US"/>
              <a:t>Khi bạn sử dụng các th</a:t>
            </a:r>
            <a:r>
              <a:rPr lang="vi-VN"/>
              <a:t>ư</a:t>
            </a:r>
            <a:r>
              <a:rPr lang="en-US"/>
              <a:t> viện mobile và web client, hãy Implement </a:t>
            </a:r>
            <a:r>
              <a:rPr lang="en-US" u="sng">
                <a:solidFill>
                  <a:srgbClr val="0070C0"/>
                </a:solidFill>
                <a:hlinkClick r:id="rId2">
                  <a:extLst>
                    <a:ext uri="{A12FA001-AC4F-418D-AE19-62706E023703}">
                      <ahyp:hlinkClr xmlns:ahyp="http://schemas.microsoft.com/office/drawing/2018/hyperlinkcolor" val="tx"/>
                    </a:ext>
                  </a:extLst>
                </a:hlinkClick>
              </a:rPr>
              <a:t>Firebase Authentication</a:t>
            </a:r>
            <a:r>
              <a:rPr lang="en-US">
                <a:solidFill>
                  <a:srgbClr val="0070C0"/>
                </a:solidFill>
              </a:rPr>
              <a:t> </a:t>
            </a:r>
            <a:r>
              <a:rPr lang="en-US"/>
              <a:t>và CFSR để xác thực không cần máy chủ, ủy quyền và xác thực dữ liệu. Quy tắc bảo mật của Cloud Firestore bao gồm hai phần:</a:t>
            </a:r>
            <a:br>
              <a:rPr lang="en-US"/>
            </a:br>
            <a:endParaRPr lang="en-US"/>
          </a:p>
          <a:p>
            <a:pPr lvl="1">
              <a:buFont typeface="Wingdings" panose="05000000000000000000" pitchFamily="2" charset="2"/>
              <a:buChar char="ü"/>
            </a:pPr>
            <a:r>
              <a:rPr lang="en-US" i="0"/>
              <a:t>Một ‘</a:t>
            </a:r>
            <a:r>
              <a:rPr lang="en-US" i="0">
                <a:solidFill>
                  <a:srgbClr val="FF0000"/>
                </a:solidFill>
              </a:rPr>
              <a:t>match</a:t>
            </a:r>
            <a:r>
              <a:rPr lang="en-US" i="0"/>
              <a:t>’ statement xác định các document trong cơ sở dữ liệu của bạn.</a:t>
            </a:r>
          </a:p>
          <a:p>
            <a:pPr lvl="1">
              <a:buFont typeface="Wingdings" panose="05000000000000000000" pitchFamily="2" charset="2"/>
              <a:buChar char="ü"/>
            </a:pPr>
            <a:r>
              <a:rPr lang="en-US" i="0"/>
              <a:t>Một biểu thức ‘</a:t>
            </a:r>
            <a:r>
              <a:rPr lang="en-US" i="0">
                <a:solidFill>
                  <a:srgbClr val="FF0000"/>
                </a:solidFill>
              </a:rPr>
              <a:t>allow</a:t>
            </a:r>
            <a:r>
              <a:rPr lang="en-US" i="0"/>
              <a:t>’ kiểm soát truy cập vào các document đó</a:t>
            </a:r>
          </a:p>
          <a:p>
            <a:pPr marL="530352" lvl="1" indent="0">
              <a:buNone/>
            </a:pPr>
            <a:endParaRPr lang="en-US" b="1" i="0" u="sng"/>
          </a:p>
          <a:p>
            <a:pPr>
              <a:buFont typeface="Wingdings" panose="05000000000000000000" pitchFamily="2" charset="2"/>
              <a:buChar char="Ø"/>
            </a:pPr>
            <a:r>
              <a:rPr lang="en-US" b="1" u="sng"/>
              <a:t>Truy vấn dữ liệu một cách an toàn </a:t>
            </a:r>
          </a:p>
          <a:p>
            <a:pPr lvl="1">
              <a:lnSpc>
                <a:spcPct val="100000"/>
              </a:lnSpc>
              <a:buFont typeface="Wingdings" panose="05000000000000000000" pitchFamily="2" charset="2"/>
              <a:buChar char="ü"/>
            </a:pPr>
            <a:r>
              <a:rPr lang="en-US" i="0"/>
              <a:t>Khi viết truy vấn để truy xuất document, hãy nhớ rằng các quy tắc bảo mật không phải là bộ lọc, tất cả đều phụ thuộc vào truy vấn. </a:t>
            </a:r>
          </a:p>
          <a:p>
            <a:pPr lvl="1">
              <a:lnSpc>
                <a:spcPct val="100000"/>
              </a:lnSpc>
              <a:buFont typeface="Wingdings" panose="05000000000000000000" pitchFamily="2" charset="2"/>
              <a:buChar char="ü"/>
            </a:pPr>
            <a:r>
              <a:rPr lang="en-US" i="0"/>
              <a:t>Để tiết kiệm thời gian và tài nguyên của bạn, Cloud Firestore đánh giá một truy vấn dựa trên tập kết quả tiềm năng của nó thay vì các giá trị trường thực tế cho tất cả các document của bạn. </a:t>
            </a:r>
          </a:p>
          <a:p>
            <a:pPr lvl="1">
              <a:lnSpc>
                <a:spcPct val="100000"/>
              </a:lnSpc>
              <a:buFont typeface="Wingdings" panose="05000000000000000000" pitchFamily="2" charset="2"/>
              <a:buChar char="ü"/>
            </a:pPr>
            <a:r>
              <a:rPr lang="en-US" i="0"/>
              <a:t>Nếu một truy vấn có khả năng trả về các document mà client không có quyền đọc thì toàn bộ yêu cầu không thành công</a:t>
            </a:r>
            <a:endParaRPr lang="en-US" b="1" i="0" u="sng"/>
          </a:p>
          <a:p>
            <a:endParaRPr lang="en-US"/>
          </a:p>
        </p:txBody>
      </p:sp>
    </p:spTree>
    <p:extLst>
      <p:ext uri="{BB962C8B-B14F-4D97-AF65-F5344CB8AC3E}">
        <p14:creationId xmlns:p14="http://schemas.microsoft.com/office/powerpoint/2010/main" val="407638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5F00-B521-4177-9E56-61D4DB5EDC9D}"/>
              </a:ext>
            </a:extLst>
          </p:cNvPr>
          <p:cNvSpPr>
            <a:spLocks noGrp="1"/>
          </p:cNvSpPr>
          <p:nvPr>
            <p:ph type="title"/>
          </p:nvPr>
        </p:nvSpPr>
        <p:spPr/>
        <p:txBody>
          <a:bodyPr/>
          <a:lstStyle/>
          <a:p>
            <a:r>
              <a:rPr lang="en-US"/>
              <a:t>VII. DEMO</a:t>
            </a:r>
          </a:p>
        </p:txBody>
      </p:sp>
      <p:sp>
        <p:nvSpPr>
          <p:cNvPr id="3" name="Content Placeholder 2">
            <a:extLst>
              <a:ext uri="{FF2B5EF4-FFF2-40B4-BE49-F238E27FC236}">
                <a16:creationId xmlns:a16="http://schemas.microsoft.com/office/drawing/2014/main" id="{A66E448B-95D9-422C-B874-FC65B51C0B7C}"/>
              </a:ext>
            </a:extLst>
          </p:cNvPr>
          <p:cNvSpPr>
            <a:spLocks noGrp="1"/>
          </p:cNvSpPr>
          <p:nvPr>
            <p:ph idx="1"/>
          </p:nvPr>
        </p:nvSpPr>
        <p:spPr>
          <a:xfrm>
            <a:off x="0" y="1776331"/>
            <a:ext cx="11658600" cy="4847893"/>
          </a:xfrm>
        </p:spPr>
        <p:txBody>
          <a:bodyPr>
            <a:normAutofit/>
          </a:bodyPr>
          <a:lstStyle/>
          <a:p>
            <a:pPr marL="457200" indent="-457200">
              <a:buFont typeface="Wingdings" panose="05000000000000000000" pitchFamily="2" charset="2"/>
              <a:buChar char="Ø"/>
            </a:pPr>
            <a:r>
              <a:rPr lang="en-US" sz="2000">
                <a:latin typeface="Franklin Gothic Book" panose="020B0503020102020204" pitchFamily="34" charset="0"/>
              </a:rPr>
              <a:t>Trong phần demo cho Firebase/Firestore, nhóm sử dụng một đề tài về việc xây dựng một ứng dụng dành cho việc hỗ trợ quản lý, đăng ký khám bệnh cho bệnh nhân</a:t>
            </a:r>
          </a:p>
          <a:p>
            <a:pPr marL="457200" indent="-457200">
              <a:buFont typeface="Wingdings" panose="05000000000000000000" pitchFamily="2" charset="2"/>
              <a:buChar char="Ø"/>
            </a:pPr>
            <a:endParaRPr lang="en-US" sz="2000">
              <a:latin typeface="Franklin Gothic Book" panose="020B0503020102020204" pitchFamily="34" charset="0"/>
            </a:endParaRPr>
          </a:p>
          <a:p>
            <a:pPr marL="457200" indent="-457200">
              <a:buFont typeface="Wingdings" panose="05000000000000000000" pitchFamily="2" charset="2"/>
              <a:buChar char="Ø"/>
            </a:pPr>
            <a:r>
              <a:rPr lang="en-US" sz="2000">
                <a:latin typeface="Franklin Gothic Book" panose="020B0503020102020204" pitchFamily="34" charset="0"/>
              </a:rPr>
              <a:t>Các nút chức năng:</a:t>
            </a:r>
          </a:p>
          <a:p>
            <a:pPr marL="457200" indent="0">
              <a:buFont typeface="Wingdings" panose="05000000000000000000" pitchFamily="2" charset="2"/>
              <a:buChar char="ü"/>
            </a:pPr>
            <a:r>
              <a:rPr lang="en-US" sz="2000">
                <a:latin typeface="Franklin Gothic Book" panose="020B0503020102020204" pitchFamily="34" charset="0"/>
              </a:rPr>
              <a:t>       Xem danh sách bệnh nhân -&gt; tìm kiếm bệnh nhân</a:t>
            </a:r>
          </a:p>
          <a:p>
            <a:pPr marL="457200" indent="0">
              <a:buFont typeface="Wingdings" panose="05000000000000000000" pitchFamily="2" charset="2"/>
              <a:buChar char="ü"/>
            </a:pPr>
            <a:r>
              <a:rPr lang="en-US" sz="2000">
                <a:latin typeface="Franklin Gothic Book" panose="020B0503020102020204" pitchFamily="34" charset="0"/>
              </a:rPr>
              <a:t>       Thêm bệnh nhân</a:t>
            </a:r>
          </a:p>
          <a:p>
            <a:pPr marL="1082675" lvl="1" indent="-625475">
              <a:buFont typeface="Wingdings" panose="05000000000000000000" pitchFamily="2" charset="2"/>
              <a:buChar char="ü"/>
            </a:pPr>
            <a:r>
              <a:rPr lang="en-US" sz="2000">
                <a:latin typeface="Franklin Gothic Book" panose="020B0503020102020204" pitchFamily="34" charset="0"/>
              </a:rPr>
              <a:t>Đăng ký khám bệnh cho bệnh nhân</a:t>
            </a:r>
          </a:p>
          <a:p>
            <a:pPr marL="1082675" lvl="1" indent="-625475">
              <a:buFont typeface="Wingdings" panose="05000000000000000000" pitchFamily="2" charset="2"/>
              <a:buChar char="ü"/>
            </a:pPr>
            <a:r>
              <a:rPr lang="en-US" sz="2000">
                <a:latin typeface="Franklin Gothic Book" panose="020B0503020102020204" pitchFamily="34" charset="0"/>
              </a:rPr>
              <a:t>Thanh toán khám bệnh cho bệnh nhân</a:t>
            </a:r>
          </a:p>
          <a:p>
            <a:pPr marL="1082675" lvl="1" indent="-625475">
              <a:buFont typeface="Wingdings" panose="05000000000000000000" pitchFamily="2" charset="2"/>
              <a:buChar char="ü"/>
            </a:pPr>
            <a:r>
              <a:rPr lang="en-US" sz="2000">
                <a:latin typeface="Franklin Gothic Book" panose="020B0503020102020204" pitchFamily="34" charset="0"/>
              </a:rPr>
              <a:t>Hủy khám bệnh / Kết thúc khám bệnh cho bệnh nhân</a:t>
            </a:r>
          </a:p>
          <a:p>
            <a:pPr marL="1082675" lvl="1" indent="-625475">
              <a:buFont typeface="Wingdings" panose="05000000000000000000" pitchFamily="2" charset="2"/>
              <a:buChar char="ü"/>
            </a:pPr>
            <a:endParaRPr lang="en-US" sz="2000">
              <a:latin typeface="Franklin Gothic Book" panose="020B0503020102020204" pitchFamily="34" charset="0"/>
            </a:endParaRPr>
          </a:p>
          <a:p>
            <a:pPr marL="457200" indent="-457200">
              <a:buFont typeface="Wingdings" panose="05000000000000000000" pitchFamily="2" charset="2"/>
              <a:buChar char="Ø"/>
            </a:pPr>
            <a:r>
              <a:rPr lang="en-US" sz="2000">
                <a:latin typeface="Franklin Gothic Book" panose="020B0503020102020204" pitchFamily="34" charset="0"/>
              </a:rPr>
              <a:t>Các nút chức năng khi thực thi sẽ được mô tả kĩ hơn trong phần demo thực thi</a:t>
            </a:r>
          </a:p>
          <a:p>
            <a:pPr marL="1082675" lvl="1" indent="-625475">
              <a:buFont typeface="Wingdings" panose="05000000000000000000" pitchFamily="2" charset="2"/>
              <a:buChar char="ü"/>
            </a:pPr>
            <a:endParaRPr lang="en-US" sz="2000">
              <a:latin typeface="Franklin Gothic Book" panose="020B0503020102020204" pitchFamily="34" charset="0"/>
            </a:endParaRPr>
          </a:p>
          <a:p>
            <a:pPr marL="457200" indent="-457200">
              <a:buFont typeface="Wingdings" panose="05000000000000000000" pitchFamily="2" charset="2"/>
              <a:buChar char="Ø"/>
            </a:pPr>
            <a:endParaRPr lang="en-US" sz="2000">
              <a:latin typeface="Franklin Gothic Book" panose="020B0503020102020204" pitchFamily="34" charset="0"/>
            </a:endParaRPr>
          </a:p>
        </p:txBody>
      </p:sp>
    </p:spTree>
    <p:extLst>
      <p:ext uri="{BB962C8B-B14F-4D97-AF65-F5344CB8AC3E}">
        <p14:creationId xmlns:p14="http://schemas.microsoft.com/office/powerpoint/2010/main" val="3504002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5F00-B521-4177-9E56-61D4DB5EDC9D}"/>
              </a:ext>
            </a:extLst>
          </p:cNvPr>
          <p:cNvSpPr>
            <a:spLocks noGrp="1"/>
          </p:cNvSpPr>
          <p:nvPr>
            <p:ph type="title"/>
          </p:nvPr>
        </p:nvSpPr>
        <p:spPr/>
        <p:txBody>
          <a:bodyPr/>
          <a:lstStyle/>
          <a:p>
            <a:r>
              <a:rPr lang="en-US"/>
              <a:t>VIII. Tài liệu tham khảo</a:t>
            </a:r>
          </a:p>
        </p:txBody>
      </p:sp>
      <p:sp>
        <p:nvSpPr>
          <p:cNvPr id="3" name="Content Placeholder 2">
            <a:extLst>
              <a:ext uri="{FF2B5EF4-FFF2-40B4-BE49-F238E27FC236}">
                <a16:creationId xmlns:a16="http://schemas.microsoft.com/office/drawing/2014/main" id="{A66E448B-95D9-422C-B874-FC65B51C0B7C}"/>
              </a:ext>
            </a:extLst>
          </p:cNvPr>
          <p:cNvSpPr>
            <a:spLocks noGrp="1"/>
          </p:cNvSpPr>
          <p:nvPr>
            <p:ph idx="1"/>
          </p:nvPr>
        </p:nvSpPr>
        <p:spPr>
          <a:xfrm>
            <a:off x="0" y="1895600"/>
            <a:ext cx="11658600" cy="4847893"/>
          </a:xfrm>
        </p:spPr>
        <p:txBody>
          <a:bodyPr>
            <a:normAutofit/>
          </a:bodyPr>
          <a:lstStyle/>
          <a:p>
            <a:pPr marL="625475" indent="-625475">
              <a:buFont typeface="Wingdings" panose="05000000000000000000" pitchFamily="2" charset="2"/>
              <a:buChar char="Ø"/>
            </a:pPr>
            <a:r>
              <a:rPr lang="en-US" u="sng">
                <a:solidFill>
                  <a:srgbClr val="00B050"/>
                </a:solidFill>
                <a:hlinkClick r:id="rId2">
                  <a:extLst>
                    <a:ext uri="{A12FA001-AC4F-418D-AE19-62706E023703}">
                      <ahyp:hlinkClr xmlns:ahyp="http://schemas.microsoft.com/office/drawing/2018/hyperlinkcolor" val="tx"/>
                    </a:ext>
                  </a:extLst>
                </a:hlinkClick>
              </a:rPr>
              <a:t>https://en.wikipedia.org/wiki/Firebase</a:t>
            </a:r>
            <a:endParaRPr lang="en-US">
              <a:solidFill>
                <a:srgbClr val="00B050"/>
              </a:solidFill>
            </a:endParaRPr>
          </a:p>
          <a:p>
            <a:pPr marL="625475" indent="-625475">
              <a:buFont typeface="Wingdings" panose="05000000000000000000" pitchFamily="2" charset="2"/>
              <a:buChar char="Ø"/>
            </a:pPr>
            <a:endParaRPr lang="en-US" sz="2000">
              <a:solidFill>
                <a:srgbClr val="00B050"/>
              </a:solidFill>
              <a:latin typeface="Franklin Gothic Book" panose="020B0503020102020204" pitchFamily="34" charset="0"/>
            </a:endParaRPr>
          </a:p>
          <a:p>
            <a:pPr marL="625475" indent="-625475">
              <a:buFont typeface="Wingdings" panose="05000000000000000000" pitchFamily="2" charset="2"/>
              <a:buChar char="Ø"/>
            </a:pPr>
            <a:r>
              <a:rPr lang="en-US" u="sng">
                <a:solidFill>
                  <a:srgbClr val="00B050"/>
                </a:solidFill>
                <a:hlinkClick r:id="rId3">
                  <a:extLst>
                    <a:ext uri="{A12FA001-AC4F-418D-AE19-62706E023703}">
                      <ahyp:hlinkClr xmlns:ahyp="http://schemas.microsoft.com/office/drawing/2018/hyperlinkcolor" val="tx"/>
                    </a:ext>
                  </a:extLst>
                </a:hlinkClick>
              </a:rPr>
              <a:t>https://firebase.google.com/</a:t>
            </a:r>
            <a:endParaRPr lang="en-US" u="sng">
              <a:solidFill>
                <a:srgbClr val="00B050"/>
              </a:solidFill>
            </a:endParaRPr>
          </a:p>
          <a:p>
            <a:pPr marL="625475" indent="-625475">
              <a:buFont typeface="Wingdings" panose="05000000000000000000" pitchFamily="2" charset="2"/>
              <a:buChar char="Ø"/>
            </a:pPr>
            <a:endParaRPr lang="en-US">
              <a:solidFill>
                <a:srgbClr val="00B050"/>
              </a:solidFill>
            </a:endParaRPr>
          </a:p>
          <a:p>
            <a:pPr marL="625475" indent="-625475">
              <a:buFont typeface="Wingdings" panose="05000000000000000000" pitchFamily="2" charset="2"/>
              <a:buChar char="Ø"/>
            </a:pPr>
            <a:r>
              <a:rPr lang="en-US" u="sng">
                <a:solidFill>
                  <a:srgbClr val="00B050"/>
                </a:solidFill>
                <a:hlinkClick r:id="rId4">
                  <a:extLst>
                    <a:ext uri="{A12FA001-AC4F-418D-AE19-62706E023703}">
                      <ahyp:hlinkClr xmlns:ahyp="http://schemas.microsoft.com/office/drawing/2018/hyperlinkcolor" val="tx"/>
                    </a:ext>
                  </a:extLst>
                </a:hlinkClick>
              </a:rPr>
              <a:t>https://firebase.google.com/docs/firestore</a:t>
            </a:r>
            <a:endParaRPr lang="en-US" u="sng">
              <a:solidFill>
                <a:srgbClr val="00B050"/>
              </a:solidFill>
            </a:endParaRPr>
          </a:p>
          <a:p>
            <a:pPr marL="625475" indent="-625475">
              <a:buFont typeface="Wingdings" panose="05000000000000000000" pitchFamily="2" charset="2"/>
              <a:buChar char="Ø"/>
            </a:pPr>
            <a:endParaRPr lang="en-US">
              <a:solidFill>
                <a:srgbClr val="00B050"/>
              </a:solidFill>
            </a:endParaRPr>
          </a:p>
          <a:p>
            <a:pPr marL="625475" indent="-625475">
              <a:buFont typeface="Wingdings" panose="05000000000000000000" pitchFamily="2" charset="2"/>
              <a:buChar char="Ø"/>
            </a:pPr>
            <a:r>
              <a:rPr lang="en-US" u="sng">
                <a:solidFill>
                  <a:srgbClr val="00B050"/>
                </a:solidFill>
                <a:hlinkClick r:id="rId5">
                  <a:extLst>
                    <a:ext uri="{A12FA001-AC4F-418D-AE19-62706E023703}">
                      <ahyp:hlinkClr xmlns:ahyp="http://schemas.microsoft.com/office/drawing/2018/hyperlinkcolor" val="tx"/>
                    </a:ext>
                  </a:extLst>
                </a:hlinkClick>
              </a:rPr>
              <a:t>https://viblo.asia/p/cung-tim-hieu-ve-firebase-cloud-firestore-ByEZk32YZQ0</a:t>
            </a:r>
            <a:endParaRPr lang="en-US">
              <a:solidFill>
                <a:srgbClr val="00B050"/>
              </a:solidFill>
            </a:endParaRPr>
          </a:p>
          <a:p>
            <a:pPr marL="1082675" lvl="1" indent="-625475">
              <a:buFont typeface="Wingdings" panose="05000000000000000000" pitchFamily="2" charset="2"/>
              <a:buChar char="ü"/>
            </a:pPr>
            <a:endParaRPr lang="en-US" sz="2000">
              <a:latin typeface="Franklin Gothic Book" panose="020B0503020102020204" pitchFamily="34" charset="0"/>
            </a:endParaRPr>
          </a:p>
          <a:p>
            <a:pPr marL="457200" indent="-457200">
              <a:buFont typeface="Wingdings" panose="05000000000000000000" pitchFamily="2" charset="2"/>
              <a:buChar char="Ø"/>
            </a:pPr>
            <a:endParaRPr lang="en-US" sz="2000">
              <a:latin typeface="Franklin Gothic Book" panose="020B0503020102020204" pitchFamily="34" charset="0"/>
            </a:endParaRPr>
          </a:p>
        </p:txBody>
      </p:sp>
    </p:spTree>
    <p:extLst>
      <p:ext uri="{BB962C8B-B14F-4D97-AF65-F5344CB8AC3E}">
        <p14:creationId xmlns:p14="http://schemas.microsoft.com/office/powerpoint/2010/main" val="1767403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CA00-DB39-40CE-803F-B947304EE226}"/>
              </a:ext>
            </a:extLst>
          </p:cNvPr>
          <p:cNvSpPr>
            <a:spLocks noGrp="1"/>
          </p:cNvSpPr>
          <p:nvPr>
            <p:ph type="title"/>
          </p:nvPr>
        </p:nvSpPr>
        <p:spPr>
          <a:xfrm>
            <a:off x="714375" y="100812"/>
            <a:ext cx="9886950" cy="800100"/>
          </a:xfrm>
        </p:spPr>
        <p:txBody>
          <a:bodyPr>
            <a:normAutofit fontScale="90000"/>
          </a:bodyPr>
          <a:lstStyle/>
          <a:p>
            <a:pPr marL="857250" indent="-857250">
              <a:buFont typeface="+mj-lt"/>
              <a:buAutoNum type="romanUcPeriod"/>
            </a:pPr>
            <a:r>
              <a:rPr lang="en-US"/>
              <a:t>Giới thiệu firebase/firestore</a:t>
            </a:r>
            <a:br>
              <a:rPr lang="en-US"/>
            </a:br>
            <a:endParaRPr lang="en-US"/>
          </a:p>
        </p:txBody>
      </p:sp>
      <p:sp>
        <p:nvSpPr>
          <p:cNvPr id="3" name="Content Placeholder 2">
            <a:extLst>
              <a:ext uri="{FF2B5EF4-FFF2-40B4-BE49-F238E27FC236}">
                <a16:creationId xmlns:a16="http://schemas.microsoft.com/office/drawing/2014/main" id="{BE8F3F85-8977-4568-BCCC-80CF9772E1F8}"/>
              </a:ext>
            </a:extLst>
          </p:cNvPr>
          <p:cNvSpPr>
            <a:spLocks noGrp="1"/>
          </p:cNvSpPr>
          <p:nvPr>
            <p:ph idx="1"/>
          </p:nvPr>
        </p:nvSpPr>
        <p:spPr>
          <a:xfrm>
            <a:off x="1041328" y="820948"/>
            <a:ext cx="6882664" cy="2802277"/>
          </a:xfrm>
        </p:spPr>
        <p:txBody>
          <a:bodyPr>
            <a:normAutofit lnSpcReduction="10000"/>
          </a:bodyPr>
          <a:lstStyle/>
          <a:p>
            <a:r>
              <a:rPr lang="en-US"/>
              <a:t>Firebase là một nền tảng phát triển ứng dụng di động và web, là sự kết hợp giữa nền tảng cloud với hệ thống máy chủ cực kì mạnh mẽ của Google.</a:t>
            </a:r>
          </a:p>
          <a:p>
            <a:endParaRPr lang="en-US"/>
          </a:p>
          <a:p>
            <a:r>
              <a:rPr lang="en-US"/>
              <a:t>Với Firebase, chúng ta có thể tự xây dựng một ứng chat thời gian thực như Facebook mesage, Zalo… trong vài ngày, thậm chí vài giờ, vì chúng ta chỉ cần phải lo phát triển phía Client, còn phần backend (server) đã có Firebase lo, chúng ta chỉ cần gọi API là đủ.</a:t>
            </a:r>
          </a:p>
          <a:p>
            <a:endParaRPr lang="en-US" sz="1400"/>
          </a:p>
          <a:p>
            <a:endParaRPr lang="en-US" sz="1400"/>
          </a:p>
        </p:txBody>
      </p:sp>
      <p:pic>
        <p:nvPicPr>
          <p:cNvPr id="4" name="Picture 3">
            <a:extLst>
              <a:ext uri="{FF2B5EF4-FFF2-40B4-BE49-F238E27FC236}">
                <a16:creationId xmlns:a16="http://schemas.microsoft.com/office/drawing/2014/main" id="{BE169B8F-F48A-42D8-B757-4C409C98B7F9}"/>
              </a:ext>
            </a:extLst>
          </p:cNvPr>
          <p:cNvPicPr>
            <a:picLocks noChangeAspect="1"/>
          </p:cNvPicPr>
          <p:nvPr/>
        </p:nvPicPr>
        <p:blipFill>
          <a:blip r:embed="rId2"/>
          <a:stretch>
            <a:fillRect/>
          </a:stretch>
        </p:blipFill>
        <p:spPr>
          <a:xfrm>
            <a:off x="8250945" y="1393298"/>
            <a:ext cx="3571875" cy="985038"/>
          </a:xfrm>
          <a:prstGeom prst="rect">
            <a:avLst/>
          </a:prstGeom>
        </p:spPr>
      </p:pic>
      <p:pic>
        <p:nvPicPr>
          <p:cNvPr id="6" name="Picture 5">
            <a:extLst>
              <a:ext uri="{FF2B5EF4-FFF2-40B4-BE49-F238E27FC236}">
                <a16:creationId xmlns:a16="http://schemas.microsoft.com/office/drawing/2014/main" id="{5FD96FBB-B5B9-46BF-A443-6C22045DF13D}"/>
              </a:ext>
            </a:extLst>
          </p:cNvPr>
          <p:cNvPicPr>
            <a:picLocks noChangeAspect="1"/>
          </p:cNvPicPr>
          <p:nvPr/>
        </p:nvPicPr>
        <p:blipFill>
          <a:blip r:embed="rId3"/>
          <a:stretch>
            <a:fillRect/>
          </a:stretch>
        </p:blipFill>
        <p:spPr>
          <a:xfrm>
            <a:off x="714375" y="4343361"/>
            <a:ext cx="3939118" cy="1214611"/>
          </a:xfrm>
          <a:prstGeom prst="rect">
            <a:avLst/>
          </a:prstGeom>
        </p:spPr>
      </p:pic>
      <p:sp>
        <p:nvSpPr>
          <p:cNvPr id="7" name="TextBox 6">
            <a:extLst>
              <a:ext uri="{FF2B5EF4-FFF2-40B4-BE49-F238E27FC236}">
                <a16:creationId xmlns:a16="http://schemas.microsoft.com/office/drawing/2014/main" id="{3B51A246-14F2-4C40-B272-35CB5957C45F}"/>
              </a:ext>
            </a:extLst>
          </p:cNvPr>
          <p:cNvSpPr txBox="1"/>
          <p:nvPr/>
        </p:nvSpPr>
        <p:spPr>
          <a:xfrm>
            <a:off x="4733334" y="3623225"/>
            <a:ext cx="7277691" cy="3447098"/>
          </a:xfrm>
          <a:prstGeom prst="rect">
            <a:avLst/>
          </a:prstGeom>
          <a:noFill/>
        </p:spPr>
        <p:txBody>
          <a:bodyPr wrap="square" rtlCol="0">
            <a:spAutoFit/>
          </a:bodyPr>
          <a:lstStyle/>
          <a:p>
            <a:pPr marL="342900" indent="-342900">
              <a:buFont typeface="Wingdings" panose="05000000000000000000" pitchFamily="2" charset="2"/>
              <a:buChar char="§"/>
            </a:pPr>
            <a:r>
              <a:rPr lang="en-US" sz="2000">
                <a:solidFill>
                  <a:schemeClr val="tx2"/>
                </a:solidFill>
              </a:rPr>
              <a:t>Cloud Firestore là một cơ sở dữ liệu linh hoạt, có thể mở rộng để phát triển máy chủ, di động và web từ Firebase và Google Cloud Platform</a:t>
            </a:r>
          </a:p>
          <a:p>
            <a:pPr marL="342900" indent="-342900">
              <a:buFont typeface="Wingdings" panose="05000000000000000000" pitchFamily="2" charset="2"/>
              <a:buChar char="§"/>
            </a:pPr>
            <a:endParaRPr lang="en-US" sz="2000">
              <a:solidFill>
                <a:schemeClr val="tx2"/>
              </a:solidFill>
            </a:endParaRPr>
          </a:p>
          <a:p>
            <a:pPr marL="342900" indent="-342900">
              <a:buFont typeface="Wingdings" panose="05000000000000000000" pitchFamily="2" charset="2"/>
              <a:buChar char="§"/>
            </a:pPr>
            <a:r>
              <a:rPr lang="en-US" sz="2000">
                <a:solidFill>
                  <a:schemeClr val="tx2"/>
                </a:solidFill>
              </a:rPr>
              <a:t>Cloud Firestore là một cơ sở dữ liệu NoQuery được lưu trữ trên đám mây mà các ứng dụng webs, iOS và web của bạn có thể truy cập trực tiếp thông qua SDK gốc.</a:t>
            </a:r>
          </a:p>
          <a:p>
            <a:pPr marL="342900" indent="-342900">
              <a:buFont typeface="Wingdings" panose="05000000000000000000" pitchFamily="2" charset="2"/>
              <a:buChar char="§"/>
            </a:pPr>
            <a:endParaRPr lang="en-US" sz="2000">
              <a:solidFill>
                <a:schemeClr val="tx2"/>
              </a:solidFill>
            </a:endParaRPr>
          </a:p>
          <a:p>
            <a:pPr marL="342900" indent="-342900">
              <a:buFont typeface="Wingdings" panose="05000000000000000000" pitchFamily="2" charset="2"/>
              <a:buChar char="§"/>
            </a:pPr>
            <a:r>
              <a:rPr lang="en-US" sz="2000">
                <a:solidFill>
                  <a:schemeClr val="tx2"/>
                </a:solidFill>
              </a:rPr>
              <a:t>Cloud Firestore cũng có sẵn trong SDK Node.js, Java, Python và Go SDK, bệnh cạnh đó là API REST và RPC.</a:t>
            </a:r>
          </a:p>
          <a:p>
            <a:endParaRPr lang="en-US"/>
          </a:p>
        </p:txBody>
      </p:sp>
    </p:spTree>
    <p:extLst>
      <p:ext uri="{BB962C8B-B14F-4D97-AF65-F5344CB8AC3E}">
        <p14:creationId xmlns:p14="http://schemas.microsoft.com/office/powerpoint/2010/main" val="3108156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4962525" y="4287775"/>
            <a:ext cx="8001000" cy="1243584"/>
          </a:xfrm>
        </p:spPr>
        <p:txBody>
          <a:bodyPr/>
          <a:lstStyle/>
          <a:p>
            <a:r>
              <a:rPr lang="en-US"/>
              <a:t>Thanks for watching ! </a:t>
            </a:r>
            <a:endParaRPr lang="en-GB" dirty="0"/>
          </a:p>
        </p:txBody>
      </p:sp>
      <p:sp>
        <p:nvSpPr>
          <p:cNvPr id="3" name="Title 1">
            <a:extLst>
              <a:ext uri="{FF2B5EF4-FFF2-40B4-BE49-F238E27FC236}">
                <a16:creationId xmlns:a16="http://schemas.microsoft.com/office/drawing/2014/main" id="{65ED198D-0B54-4D77-845B-5C4B5C95D1B8}"/>
              </a:ext>
            </a:extLst>
          </p:cNvPr>
          <p:cNvSpPr txBox="1">
            <a:spLocks/>
          </p:cNvSpPr>
          <p:nvPr/>
        </p:nvSpPr>
        <p:spPr>
          <a:xfrm>
            <a:off x="476250" y="1326641"/>
            <a:ext cx="4486275" cy="1243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a:t>Nhóm 13</a:t>
            </a:r>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0B4E4FB-6CC2-4E01-9025-4E6B22517AF0}"/>
              </a:ext>
            </a:extLst>
          </p:cNvPr>
          <p:cNvSpPr>
            <a:spLocks noGrp="1"/>
          </p:cNvSpPr>
          <p:nvPr>
            <p:ph type="title"/>
          </p:nvPr>
        </p:nvSpPr>
        <p:spPr>
          <a:xfrm>
            <a:off x="359981" y="356737"/>
            <a:ext cx="4583558" cy="5948277"/>
          </a:xfrm>
        </p:spPr>
        <p:txBody>
          <a:bodyPr anchor="ctr">
            <a:normAutofit/>
          </a:bodyPr>
          <a:lstStyle/>
          <a:p>
            <a:pPr algn="ctr"/>
            <a:r>
              <a:rPr lang="en-US" sz="5400">
                <a:solidFill>
                  <a:schemeClr val="bg2"/>
                </a:solidFill>
              </a:rPr>
              <a:t>II. Bắt đầu với</a:t>
            </a:r>
            <a:br>
              <a:rPr lang="en-US" sz="5400">
                <a:solidFill>
                  <a:schemeClr val="bg2"/>
                </a:solidFill>
              </a:rPr>
            </a:br>
            <a:r>
              <a:rPr lang="en-US" sz="5400">
                <a:solidFill>
                  <a:schemeClr val="bg2"/>
                </a:solidFill>
              </a:rPr>
              <a:t>Cloud Firestore</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F2D636AF-614C-4C87-89BD-4F86C922892F}"/>
              </a:ext>
            </a:extLst>
          </p:cNvPr>
          <p:cNvSpPr>
            <a:spLocks noGrp="1"/>
          </p:cNvSpPr>
          <p:nvPr>
            <p:ph idx="1"/>
          </p:nvPr>
        </p:nvSpPr>
        <p:spPr>
          <a:xfrm>
            <a:off x="6513816" y="0"/>
            <a:ext cx="5678184" cy="6857624"/>
          </a:xfrm>
        </p:spPr>
        <p:txBody>
          <a:bodyPr anchor="ctr">
            <a:normAutofit/>
          </a:bodyPr>
          <a:lstStyle/>
          <a:p>
            <a:pPr marL="0" indent="0">
              <a:buNone/>
            </a:pPr>
            <a:r>
              <a:rPr lang="en-US" b="1" u="sng"/>
              <a:t>Nội dung tìm hiểu</a:t>
            </a:r>
            <a:r>
              <a:rPr lang="en-US"/>
              <a:t>:</a:t>
            </a:r>
          </a:p>
          <a:p>
            <a:pPr marL="457200" indent="-457200">
              <a:buFont typeface="+mj-lt"/>
              <a:buAutoNum type="arabicPeriod"/>
            </a:pPr>
            <a:r>
              <a:rPr lang="en-US"/>
              <a:t>Tạo cơ sở dữ liệu Cloud Firestore</a:t>
            </a:r>
          </a:p>
          <a:p>
            <a:pPr marL="457200" indent="-457200">
              <a:buFont typeface="+mj-lt"/>
              <a:buAutoNum type="arabicPeriod"/>
            </a:pPr>
            <a:r>
              <a:rPr lang="en-US"/>
              <a:t>Thiết lập môi trường phát triển </a:t>
            </a:r>
          </a:p>
          <a:p>
            <a:pPr marL="457200" indent="-457200">
              <a:buFont typeface="+mj-lt"/>
              <a:buAutoNum type="arabicPeriod"/>
            </a:pPr>
            <a:r>
              <a:rPr lang="en-US"/>
              <a:t>Khởi tạo Cloud Firestore</a:t>
            </a:r>
          </a:p>
          <a:p>
            <a:pPr marL="457200" indent="-457200">
              <a:buFont typeface="+mj-lt"/>
              <a:buAutoNum type="arabicPeriod"/>
            </a:pPr>
            <a:r>
              <a:rPr lang="en-US"/>
              <a:t>Thêm dữ liệu</a:t>
            </a:r>
          </a:p>
          <a:p>
            <a:pPr marL="457200" indent="-457200">
              <a:buFont typeface="+mj-lt"/>
              <a:buAutoNum type="arabicPeriod"/>
            </a:pPr>
            <a:r>
              <a:rPr lang="en-US"/>
              <a:t>Đọc dữ liệu</a:t>
            </a:r>
          </a:p>
          <a:p>
            <a:pPr marL="457200" indent="-457200">
              <a:buFont typeface="+mj-lt"/>
              <a:buAutoNum type="arabicPeriod"/>
            </a:pPr>
            <a:r>
              <a:rPr lang="en-US"/>
              <a:t>Bảo mật dữ liệu</a:t>
            </a:r>
          </a:p>
          <a:p>
            <a:endParaRPr lang="en-US" sz="1800"/>
          </a:p>
        </p:txBody>
      </p:sp>
    </p:spTree>
    <p:extLst>
      <p:ext uri="{BB962C8B-B14F-4D97-AF65-F5344CB8AC3E}">
        <p14:creationId xmlns:p14="http://schemas.microsoft.com/office/powerpoint/2010/main" val="1018409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EE1939-6BA2-492E-943C-69E3B0CBDBDA}"/>
              </a:ext>
            </a:extLst>
          </p:cNvPr>
          <p:cNvSpPr>
            <a:spLocks noGrp="1"/>
          </p:cNvSpPr>
          <p:nvPr>
            <p:ph idx="1"/>
          </p:nvPr>
        </p:nvSpPr>
        <p:spPr>
          <a:xfrm>
            <a:off x="695326" y="0"/>
            <a:ext cx="11401424" cy="6867526"/>
          </a:xfrm>
        </p:spPr>
        <p:txBody>
          <a:bodyPr/>
          <a:lstStyle/>
          <a:p>
            <a:pPr>
              <a:buFont typeface="Wingdings" panose="05000000000000000000" pitchFamily="2" charset="2"/>
              <a:buChar char="Ø"/>
            </a:pPr>
            <a:r>
              <a:rPr lang="en-US" b="1" u="sng"/>
              <a:t>Thiết lập Firestore</a:t>
            </a:r>
            <a:r>
              <a:rPr lang="en-US"/>
              <a:t>:</a:t>
            </a:r>
          </a:p>
          <a:p>
            <a:pPr marL="987552" lvl="1" indent="-457200">
              <a:buFont typeface="+mj-lt"/>
              <a:buAutoNum type="arabicPeriod"/>
            </a:pPr>
            <a:r>
              <a:rPr lang="en-US" i="0"/>
              <a:t>Truy cập </a:t>
            </a:r>
            <a:r>
              <a:rPr lang="en-US">
                <a:hlinkClick r:id="rId2"/>
              </a:rPr>
              <a:t>https://console.firebase.google.com</a:t>
            </a:r>
            <a:endParaRPr lang="en-US"/>
          </a:p>
          <a:p>
            <a:pPr marL="987552" lvl="1" indent="-457200">
              <a:buFont typeface="+mj-lt"/>
              <a:buAutoNum type="arabicPeriod"/>
            </a:pPr>
            <a:r>
              <a:rPr lang="en-US" i="0"/>
              <a:t>Chọn </a:t>
            </a:r>
            <a:r>
              <a:rPr lang="en-US" b="1" i="0">
                <a:solidFill>
                  <a:schemeClr val="tx1"/>
                </a:solidFill>
              </a:rPr>
              <a:t>Create a project</a:t>
            </a:r>
          </a:p>
          <a:p>
            <a:pPr marL="987552" lvl="1" indent="-457200">
              <a:buFont typeface="+mj-lt"/>
              <a:buAutoNum type="arabicPeriod"/>
            </a:pPr>
            <a:r>
              <a:rPr lang="en-US" i="0"/>
              <a:t>Nhập tên project</a:t>
            </a:r>
          </a:p>
          <a:p>
            <a:pPr marL="987552" lvl="1" indent="-457200">
              <a:buFont typeface="+mj-lt"/>
              <a:buAutoNum type="arabicPeriod"/>
            </a:pPr>
            <a:r>
              <a:rPr lang="en-US" i="0"/>
              <a:t>Accept các điều khoản và bấm </a:t>
            </a:r>
            <a:r>
              <a:rPr lang="en-US" b="1" i="0">
                <a:solidFill>
                  <a:schemeClr val="tx1"/>
                </a:solidFill>
              </a:rPr>
              <a:t>Continue</a:t>
            </a:r>
          </a:p>
          <a:p>
            <a:pPr marL="987552" lvl="1" indent="-457200">
              <a:buFont typeface="+mj-lt"/>
              <a:buAutoNum type="arabicPeriod"/>
            </a:pPr>
            <a:r>
              <a:rPr lang="en-US" i="0"/>
              <a:t>Chọn địa điểm áp dụng Google Analystic, tiếp tục accept các điều khoản và bấm </a:t>
            </a:r>
            <a:r>
              <a:rPr lang="en-US" b="1" i="0">
                <a:solidFill>
                  <a:schemeClr val="tx1"/>
                </a:solidFill>
              </a:rPr>
              <a:t>Create project</a:t>
            </a:r>
          </a:p>
          <a:p>
            <a:pPr marL="987552" lvl="1" indent="-457200">
              <a:buFont typeface="+mj-lt"/>
              <a:buAutoNum type="arabicPeriod"/>
            </a:pPr>
            <a:r>
              <a:rPr lang="en-US" i="0"/>
              <a:t>Sau khi vào giao diện Firestore, chọn tab </a:t>
            </a:r>
            <a:r>
              <a:rPr lang="en-US" b="1" i="0">
                <a:solidFill>
                  <a:schemeClr val="tx1"/>
                </a:solidFill>
              </a:rPr>
              <a:t>Develop</a:t>
            </a:r>
            <a:r>
              <a:rPr lang="en-US" i="0"/>
              <a:t> -&gt; </a:t>
            </a:r>
            <a:r>
              <a:rPr lang="en-US" b="1" i="0">
                <a:solidFill>
                  <a:schemeClr val="tx1"/>
                </a:solidFill>
              </a:rPr>
              <a:t>Database</a:t>
            </a:r>
            <a:r>
              <a:rPr lang="en-US" b="1" i="0"/>
              <a:t>.</a:t>
            </a:r>
          </a:p>
          <a:p>
            <a:pPr marL="987552" lvl="1" indent="-457200">
              <a:buFont typeface="+mj-lt"/>
              <a:buAutoNum type="arabicPeriod"/>
            </a:pPr>
            <a:r>
              <a:rPr lang="en-US" i="0"/>
              <a:t>Chọn </a:t>
            </a:r>
            <a:r>
              <a:rPr lang="en-US" b="1" i="0">
                <a:solidFill>
                  <a:schemeClr val="tx1"/>
                </a:solidFill>
              </a:rPr>
              <a:t>Create database</a:t>
            </a:r>
          </a:p>
          <a:p>
            <a:pPr marL="987552" lvl="1" indent="-457200">
              <a:buFont typeface="+mj-lt"/>
              <a:buAutoNum type="arabicPeriod"/>
            </a:pPr>
            <a:r>
              <a:rPr lang="en-US" i="0"/>
              <a:t>Chọn start in </a:t>
            </a:r>
            <a:r>
              <a:rPr lang="en-US" b="1" i="0">
                <a:solidFill>
                  <a:schemeClr val="tx1"/>
                </a:solidFill>
              </a:rPr>
              <a:t>production mode </a:t>
            </a:r>
            <a:r>
              <a:rPr lang="en-US" i="0"/>
              <a:t>hoặc start in </a:t>
            </a:r>
            <a:r>
              <a:rPr lang="en-US" b="1" i="0">
                <a:solidFill>
                  <a:schemeClr val="tx1"/>
                </a:solidFill>
              </a:rPr>
              <a:t>test mode </a:t>
            </a:r>
            <a:r>
              <a:rPr lang="en-US" i="0"/>
              <a:t>tuỳ vào nhu cầu sử dụng của bạn</a:t>
            </a:r>
          </a:p>
          <a:p>
            <a:pPr marL="987552" lvl="1" indent="-457200">
              <a:buFont typeface="+mj-lt"/>
              <a:buAutoNum type="arabicPeriod"/>
            </a:pPr>
            <a:r>
              <a:rPr lang="en-US" i="0"/>
              <a:t>Chọn </a:t>
            </a:r>
            <a:r>
              <a:rPr lang="en-US" b="1" i="0">
                <a:solidFill>
                  <a:schemeClr val="tx1"/>
                </a:solidFill>
              </a:rPr>
              <a:t>Next </a:t>
            </a:r>
            <a:r>
              <a:rPr lang="en-US" i="0"/>
              <a:t>và sau đó chọn địa điểm l</a:t>
            </a:r>
            <a:r>
              <a:rPr lang="vi-VN" i="0"/>
              <a:t>ư</a:t>
            </a:r>
            <a:r>
              <a:rPr lang="en-US" i="0"/>
              <a:t>u trữ firestore.</a:t>
            </a:r>
          </a:p>
          <a:p>
            <a:pPr marL="987552" lvl="1" indent="-457200">
              <a:buFont typeface="+mj-lt"/>
              <a:buAutoNum type="arabicPeriod"/>
            </a:pPr>
            <a:r>
              <a:rPr lang="en-US" i="0"/>
              <a:t>Chọn </a:t>
            </a:r>
            <a:r>
              <a:rPr lang="en-US" b="1" i="0">
                <a:solidFill>
                  <a:schemeClr val="tx1"/>
                </a:solidFill>
              </a:rPr>
              <a:t>Done</a:t>
            </a:r>
            <a:r>
              <a:rPr lang="en-US" b="1" i="0"/>
              <a:t> </a:t>
            </a:r>
            <a:r>
              <a:rPr lang="en-US" i="0"/>
              <a:t>để hoàn tất khỏi tạo firestore.</a:t>
            </a:r>
          </a:p>
          <a:p>
            <a:pPr>
              <a:buFont typeface="Wingdings" panose="05000000000000000000" pitchFamily="2" charset="2"/>
              <a:buChar char="Ø"/>
            </a:pPr>
            <a:r>
              <a:rPr lang="en-US" b="1" u="sng"/>
              <a:t>Thêm thư viện </a:t>
            </a:r>
            <a:r>
              <a:rPr lang="en-US"/>
              <a:t>Cloud Firestore PHP vào ứng dụng của bạn:</a:t>
            </a:r>
          </a:p>
          <a:p>
            <a:pPr>
              <a:buFont typeface="Wingdings" panose="05000000000000000000" pitchFamily="2" charset="2"/>
              <a:buChar char="Ø"/>
            </a:pPr>
            <a:r>
              <a:rPr lang="en-US" b="1" i="0" u="sng"/>
              <a:t>Khởi tạo Firestore</a:t>
            </a:r>
            <a:r>
              <a:rPr lang="en-US" i="0"/>
              <a:t>: </a:t>
            </a:r>
          </a:p>
          <a:p>
            <a:pPr>
              <a:buFont typeface="Wingdings" panose="05000000000000000000" pitchFamily="2" charset="2"/>
              <a:buChar char="Ø"/>
            </a:pPr>
            <a:endParaRPr lang="en-US" i="0"/>
          </a:p>
        </p:txBody>
      </p:sp>
      <p:pic>
        <p:nvPicPr>
          <p:cNvPr id="12" name="Picture 11">
            <a:extLst>
              <a:ext uri="{FF2B5EF4-FFF2-40B4-BE49-F238E27FC236}">
                <a16:creationId xmlns:a16="http://schemas.microsoft.com/office/drawing/2014/main" id="{F1366D58-6AC5-4D5D-A3AB-75A63FF120DA}"/>
              </a:ext>
            </a:extLst>
          </p:cNvPr>
          <p:cNvPicPr>
            <a:picLocks noChangeAspect="1"/>
          </p:cNvPicPr>
          <p:nvPr/>
        </p:nvPicPr>
        <p:blipFill>
          <a:blip r:embed="rId3"/>
          <a:stretch>
            <a:fillRect/>
          </a:stretch>
        </p:blipFill>
        <p:spPr>
          <a:xfrm>
            <a:off x="7467600" y="4241673"/>
            <a:ext cx="4305300" cy="342900"/>
          </a:xfrm>
          <a:prstGeom prst="rect">
            <a:avLst/>
          </a:prstGeom>
        </p:spPr>
      </p:pic>
      <p:pic>
        <p:nvPicPr>
          <p:cNvPr id="14" name="Picture 13">
            <a:extLst>
              <a:ext uri="{FF2B5EF4-FFF2-40B4-BE49-F238E27FC236}">
                <a16:creationId xmlns:a16="http://schemas.microsoft.com/office/drawing/2014/main" id="{863130E2-181D-4F7C-AA82-D2A58A8EB8B0}"/>
              </a:ext>
            </a:extLst>
          </p:cNvPr>
          <p:cNvPicPr>
            <a:picLocks noChangeAspect="1"/>
          </p:cNvPicPr>
          <p:nvPr/>
        </p:nvPicPr>
        <p:blipFill>
          <a:blip r:embed="rId4"/>
          <a:stretch>
            <a:fillRect/>
          </a:stretch>
        </p:blipFill>
        <p:spPr>
          <a:xfrm>
            <a:off x="3207544" y="4749537"/>
            <a:ext cx="4124325" cy="295275"/>
          </a:xfrm>
          <a:prstGeom prst="rect">
            <a:avLst/>
          </a:prstGeom>
        </p:spPr>
      </p:pic>
      <p:pic>
        <p:nvPicPr>
          <p:cNvPr id="15" name="Picture 14">
            <a:extLst>
              <a:ext uri="{FF2B5EF4-FFF2-40B4-BE49-F238E27FC236}">
                <a16:creationId xmlns:a16="http://schemas.microsoft.com/office/drawing/2014/main" id="{ACC47ADA-08D7-44FE-A07B-E114C91D4C1B}"/>
              </a:ext>
            </a:extLst>
          </p:cNvPr>
          <p:cNvPicPr>
            <a:picLocks noChangeAspect="1"/>
          </p:cNvPicPr>
          <p:nvPr/>
        </p:nvPicPr>
        <p:blipFill>
          <a:blip r:embed="rId5"/>
          <a:stretch>
            <a:fillRect/>
          </a:stretch>
        </p:blipFill>
        <p:spPr>
          <a:xfrm>
            <a:off x="981075" y="5044812"/>
            <a:ext cx="7620000" cy="1743075"/>
          </a:xfrm>
          <a:prstGeom prst="rect">
            <a:avLst/>
          </a:prstGeom>
        </p:spPr>
      </p:pic>
    </p:spTree>
    <p:extLst>
      <p:ext uri="{BB962C8B-B14F-4D97-AF65-F5344CB8AC3E}">
        <p14:creationId xmlns:p14="http://schemas.microsoft.com/office/powerpoint/2010/main" val="1741646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83AE2-F9E8-4324-BF4E-D05E6AA539A3}"/>
              </a:ext>
            </a:extLst>
          </p:cNvPr>
          <p:cNvSpPr>
            <a:spLocks noGrp="1"/>
          </p:cNvSpPr>
          <p:nvPr>
            <p:ph idx="1"/>
          </p:nvPr>
        </p:nvSpPr>
        <p:spPr>
          <a:xfrm>
            <a:off x="704850" y="0"/>
            <a:ext cx="11487150" cy="6858000"/>
          </a:xfrm>
        </p:spPr>
        <p:txBody>
          <a:bodyPr/>
          <a:lstStyle/>
          <a:p>
            <a:pPr>
              <a:buFont typeface="Wingdings" panose="05000000000000000000" pitchFamily="2" charset="2"/>
              <a:buChar char="Ø"/>
            </a:pPr>
            <a:r>
              <a:rPr lang="en-US" b="1" u="sng">
                <a:latin typeface="+mj-lt"/>
              </a:rPr>
              <a:t>Thêm dữ liệu</a:t>
            </a:r>
            <a:r>
              <a:rPr lang="en-US"/>
              <a:t>: Cloud Firestore lưu trữ dữ liệu trong Documents, nằm trong Collections. Tạo một collection mới và một document bằng cách sử dụng code PHP </a:t>
            </a:r>
            <a:r>
              <a:rPr lang="en-US" sz="1900"/>
              <a:t>nh</a:t>
            </a:r>
            <a:r>
              <a:rPr lang="vi-VN" sz="1900"/>
              <a:t>ư</a:t>
            </a:r>
            <a:r>
              <a:rPr lang="en-US" sz="1900"/>
              <a:t> </a:t>
            </a:r>
            <a:r>
              <a:rPr lang="en-US"/>
              <a:t>sau:</a:t>
            </a:r>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r>
              <a:rPr lang="en-US" b="1" u="sng"/>
              <a:t>Đọc dữ liệu</a:t>
            </a:r>
            <a:r>
              <a:rPr lang="en-US"/>
              <a:t>: Để nhanh chóng xác minh rằng bạn đã thêm dữ liệu vào Cloud Firestore, hãy xem data viewer trong giao diện Firebase console. Sau đây là code PHP truy vấn dữ liệu từ firestore: </a:t>
            </a:r>
          </a:p>
          <a:p>
            <a:pPr>
              <a:buFont typeface="Wingdings" panose="05000000000000000000" pitchFamily="2" charset="2"/>
              <a:buChar char="Ø"/>
            </a:pPr>
            <a:endParaRPr lang="en-US"/>
          </a:p>
          <a:p>
            <a:pPr>
              <a:buFont typeface="Wingdings" panose="05000000000000000000" pitchFamily="2" charset="2"/>
              <a:buChar char="Ø"/>
            </a:pPr>
            <a:endParaRPr lang="en-US"/>
          </a:p>
        </p:txBody>
      </p:sp>
      <p:pic>
        <p:nvPicPr>
          <p:cNvPr id="5" name="Picture 4">
            <a:extLst>
              <a:ext uri="{FF2B5EF4-FFF2-40B4-BE49-F238E27FC236}">
                <a16:creationId xmlns:a16="http://schemas.microsoft.com/office/drawing/2014/main" id="{27910D08-8B1F-4343-93DD-9A22E95C371B}"/>
              </a:ext>
            </a:extLst>
          </p:cNvPr>
          <p:cNvPicPr>
            <a:picLocks noChangeAspect="1"/>
          </p:cNvPicPr>
          <p:nvPr/>
        </p:nvPicPr>
        <p:blipFill>
          <a:blip r:embed="rId2"/>
          <a:stretch>
            <a:fillRect/>
          </a:stretch>
        </p:blipFill>
        <p:spPr>
          <a:xfrm>
            <a:off x="1133635" y="653211"/>
            <a:ext cx="8810625" cy="1781175"/>
          </a:xfrm>
          <a:prstGeom prst="rect">
            <a:avLst/>
          </a:prstGeom>
        </p:spPr>
      </p:pic>
      <p:pic>
        <p:nvPicPr>
          <p:cNvPr id="6" name="Picture 5">
            <a:extLst>
              <a:ext uri="{FF2B5EF4-FFF2-40B4-BE49-F238E27FC236}">
                <a16:creationId xmlns:a16="http://schemas.microsoft.com/office/drawing/2014/main" id="{E028BAF0-298E-4C0B-8CBB-D9C526125EC3}"/>
              </a:ext>
            </a:extLst>
          </p:cNvPr>
          <p:cNvPicPr>
            <a:picLocks noChangeAspect="1"/>
          </p:cNvPicPr>
          <p:nvPr/>
        </p:nvPicPr>
        <p:blipFill>
          <a:blip r:embed="rId3"/>
          <a:stretch>
            <a:fillRect/>
          </a:stretch>
        </p:blipFill>
        <p:spPr>
          <a:xfrm>
            <a:off x="1000285" y="3581400"/>
            <a:ext cx="9486900" cy="3276600"/>
          </a:xfrm>
          <a:prstGeom prst="rect">
            <a:avLst/>
          </a:prstGeom>
        </p:spPr>
      </p:pic>
    </p:spTree>
    <p:extLst>
      <p:ext uri="{BB962C8B-B14F-4D97-AF65-F5344CB8AC3E}">
        <p14:creationId xmlns:p14="http://schemas.microsoft.com/office/powerpoint/2010/main" val="3072069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216F2-BB25-464B-B97D-6F371A5058CA}"/>
              </a:ext>
            </a:extLst>
          </p:cNvPr>
          <p:cNvSpPr>
            <a:spLocks noGrp="1"/>
          </p:cNvSpPr>
          <p:nvPr>
            <p:ph idx="1"/>
          </p:nvPr>
        </p:nvSpPr>
        <p:spPr>
          <a:xfrm>
            <a:off x="714374" y="0"/>
            <a:ext cx="11477625" cy="6858000"/>
          </a:xfrm>
        </p:spPr>
        <p:txBody>
          <a:bodyPr/>
          <a:lstStyle/>
          <a:p>
            <a:pPr>
              <a:buFont typeface="Wingdings" panose="05000000000000000000" pitchFamily="2" charset="2"/>
              <a:buChar char="Ø"/>
            </a:pPr>
            <a:endParaRPr lang="en-US" b="1" u="sng"/>
          </a:p>
          <a:p>
            <a:pPr>
              <a:buFont typeface="Wingdings" panose="05000000000000000000" pitchFamily="2" charset="2"/>
              <a:buChar char="Ø"/>
            </a:pPr>
            <a:r>
              <a:rPr lang="en-US" b="1" u="sng"/>
              <a:t>Bảo mật dữ liệu</a:t>
            </a:r>
            <a:r>
              <a:rPr lang="en-US"/>
              <a:t>: Nếu bạn đang sử dụng Web, Android hoặc iOS SDK, hãy sử dụng Firebase Authentication và Cloud Firestore Security Rules. Sau đây là một số rule sets cơ bản:</a:t>
            </a:r>
          </a:p>
          <a:p>
            <a:pPr lvl="1">
              <a:buFont typeface="Wingdings" panose="05000000000000000000" pitchFamily="2" charset="2"/>
              <a:buChar char="ü"/>
            </a:pPr>
            <a:r>
              <a:rPr lang="en-US"/>
              <a:t>Auth required: </a:t>
            </a:r>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endParaRPr lang="en-US"/>
          </a:p>
          <a:p>
            <a:pPr marL="530352" lvl="1" indent="0">
              <a:buNone/>
            </a:pPr>
            <a:endParaRPr lang="en-US"/>
          </a:p>
          <a:p>
            <a:pPr lvl="1">
              <a:buFont typeface="Wingdings" panose="05000000000000000000" pitchFamily="2" charset="2"/>
              <a:buChar char="ü"/>
            </a:pPr>
            <a:r>
              <a:rPr lang="en-US"/>
              <a:t>Locked mode:</a:t>
            </a:r>
          </a:p>
          <a:p>
            <a:pPr lvl="1">
              <a:buFont typeface="Wingdings" panose="05000000000000000000" pitchFamily="2" charset="2"/>
              <a:buChar char="ü"/>
            </a:pPr>
            <a:endParaRPr lang="en-US"/>
          </a:p>
        </p:txBody>
      </p:sp>
      <p:pic>
        <p:nvPicPr>
          <p:cNvPr id="4" name="Picture 3">
            <a:extLst>
              <a:ext uri="{FF2B5EF4-FFF2-40B4-BE49-F238E27FC236}">
                <a16:creationId xmlns:a16="http://schemas.microsoft.com/office/drawing/2014/main" id="{DDA42EDC-4307-4AAD-B7AF-0F18D145E836}"/>
              </a:ext>
            </a:extLst>
          </p:cNvPr>
          <p:cNvPicPr>
            <a:picLocks noChangeAspect="1"/>
          </p:cNvPicPr>
          <p:nvPr/>
        </p:nvPicPr>
        <p:blipFill>
          <a:blip r:embed="rId2"/>
          <a:stretch>
            <a:fillRect/>
          </a:stretch>
        </p:blipFill>
        <p:spPr>
          <a:xfrm>
            <a:off x="1509712" y="1527051"/>
            <a:ext cx="9172575" cy="2009775"/>
          </a:xfrm>
          <a:prstGeom prst="rect">
            <a:avLst/>
          </a:prstGeom>
        </p:spPr>
      </p:pic>
      <p:pic>
        <p:nvPicPr>
          <p:cNvPr id="5" name="Picture 4">
            <a:extLst>
              <a:ext uri="{FF2B5EF4-FFF2-40B4-BE49-F238E27FC236}">
                <a16:creationId xmlns:a16="http://schemas.microsoft.com/office/drawing/2014/main" id="{148DE113-6BFE-4186-AED7-8758781A5A8E}"/>
              </a:ext>
            </a:extLst>
          </p:cNvPr>
          <p:cNvPicPr>
            <a:picLocks noChangeAspect="1"/>
          </p:cNvPicPr>
          <p:nvPr/>
        </p:nvPicPr>
        <p:blipFill>
          <a:blip r:embed="rId3"/>
          <a:stretch>
            <a:fillRect/>
          </a:stretch>
        </p:blipFill>
        <p:spPr>
          <a:xfrm>
            <a:off x="1509712" y="4447852"/>
            <a:ext cx="6438900" cy="1971675"/>
          </a:xfrm>
          <a:prstGeom prst="rect">
            <a:avLst/>
          </a:prstGeom>
        </p:spPr>
      </p:pic>
    </p:spTree>
    <p:extLst>
      <p:ext uri="{BB962C8B-B14F-4D97-AF65-F5344CB8AC3E}">
        <p14:creationId xmlns:p14="http://schemas.microsoft.com/office/powerpoint/2010/main" val="1810937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257F62E6-1FD8-4715-97E6-9DD328F1990D}"/>
              </a:ext>
            </a:extLst>
          </p:cNvPr>
          <p:cNvSpPr>
            <a:spLocks noGrp="1"/>
          </p:cNvSpPr>
          <p:nvPr>
            <p:ph type="title"/>
          </p:nvPr>
        </p:nvSpPr>
        <p:spPr>
          <a:xfrm>
            <a:off x="246220" y="787343"/>
            <a:ext cx="4658920" cy="5262390"/>
          </a:xfrm>
        </p:spPr>
        <p:txBody>
          <a:bodyPr anchor="ctr">
            <a:normAutofit/>
          </a:bodyPr>
          <a:lstStyle/>
          <a:p>
            <a:pPr algn="ctr"/>
            <a:r>
              <a:rPr lang="en-US" sz="5400">
                <a:solidFill>
                  <a:schemeClr val="bg2"/>
                </a:solidFill>
              </a:rPr>
              <a:t>III. Hiểu rõ Cloud Firestore</a:t>
            </a:r>
          </a:p>
        </p:txBody>
      </p:sp>
      <p:sp>
        <p:nvSpPr>
          <p:cNvPr id="13" name="Rectangle 12">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Content Placeholder 2">
            <a:extLst>
              <a:ext uri="{FF2B5EF4-FFF2-40B4-BE49-F238E27FC236}">
                <a16:creationId xmlns:a16="http://schemas.microsoft.com/office/drawing/2014/main" id="{9293DFAB-1359-4448-BF68-41C3F8CE81D7}"/>
              </a:ext>
            </a:extLst>
          </p:cNvPr>
          <p:cNvSpPr>
            <a:spLocks noGrp="1"/>
          </p:cNvSpPr>
          <p:nvPr>
            <p:ph idx="1"/>
          </p:nvPr>
        </p:nvSpPr>
        <p:spPr>
          <a:xfrm>
            <a:off x="6328881" y="-10274"/>
            <a:ext cx="5760378" cy="6857624"/>
          </a:xfrm>
        </p:spPr>
        <p:txBody>
          <a:bodyPr anchor="ctr">
            <a:normAutofit/>
          </a:bodyPr>
          <a:lstStyle/>
          <a:p>
            <a:pPr marL="0" indent="0">
              <a:buNone/>
            </a:pPr>
            <a:r>
              <a:rPr lang="en-US" b="1" u="sng"/>
              <a:t>Nội dung tìm hiểu</a:t>
            </a:r>
            <a:r>
              <a:rPr lang="en-US"/>
              <a:t>:</a:t>
            </a:r>
          </a:p>
          <a:p>
            <a:pPr marL="457200" indent="-457200">
              <a:buFont typeface="+mj-lt"/>
              <a:buAutoNum type="arabicPeriod"/>
            </a:pPr>
            <a:r>
              <a:rPr lang="en-US"/>
              <a:t>So sánh Cloud Firestore và Realtime Database</a:t>
            </a:r>
          </a:p>
          <a:p>
            <a:pPr marL="457200" indent="-457200">
              <a:buFont typeface="+mj-lt"/>
              <a:buAutoNum type="arabicPeriod"/>
            </a:pPr>
            <a:r>
              <a:rPr lang="en-US"/>
              <a:t>Data model</a:t>
            </a:r>
          </a:p>
          <a:p>
            <a:pPr marL="457200" indent="-457200">
              <a:buFont typeface="+mj-lt"/>
              <a:buAutoNum type="arabicPeriod"/>
            </a:pPr>
            <a:r>
              <a:rPr lang="en-US"/>
              <a:t>Các kiểu dữ liệu (data type) đ</a:t>
            </a:r>
            <a:r>
              <a:rPr lang="vi-VN"/>
              <a:t>ư</a:t>
            </a:r>
            <a:r>
              <a:rPr lang="en-US"/>
              <a:t>ợc hỗ trợ</a:t>
            </a:r>
          </a:p>
          <a:p>
            <a:pPr marL="457200" indent="-457200">
              <a:buFont typeface="+mj-lt"/>
              <a:buAutoNum type="arabicPeriod"/>
            </a:pPr>
            <a:r>
              <a:rPr lang="en-US"/>
              <a:t>SDK và các client library</a:t>
            </a:r>
          </a:p>
          <a:p>
            <a:pPr marL="457200" indent="-457200">
              <a:buFont typeface="+mj-lt"/>
              <a:buAutoNum type="arabicPeriod"/>
            </a:pPr>
            <a:r>
              <a:rPr lang="en-US"/>
              <a:t>Các loại chỉ mục (index type)</a:t>
            </a:r>
          </a:p>
          <a:p>
            <a:pPr marL="457200" indent="-457200">
              <a:buFont typeface="+mj-lt"/>
              <a:buAutoNum type="arabicPeriod"/>
            </a:pPr>
            <a:r>
              <a:rPr lang="en-US"/>
              <a:t>Các vị trí đặt c</a:t>
            </a:r>
            <a:r>
              <a:rPr lang="vi-VN"/>
              <a:t>ơ</a:t>
            </a:r>
            <a:r>
              <a:rPr lang="en-US"/>
              <a:t> sở dữ liệu </a:t>
            </a:r>
          </a:p>
          <a:p>
            <a:endParaRPr lang="en-US" sz="1800"/>
          </a:p>
        </p:txBody>
      </p:sp>
    </p:spTree>
    <p:extLst>
      <p:ext uri="{BB962C8B-B14F-4D97-AF65-F5344CB8AC3E}">
        <p14:creationId xmlns:p14="http://schemas.microsoft.com/office/powerpoint/2010/main" val="3748778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F4FB9F-33FC-4B57-9B31-191972ADC891}"/>
              </a:ext>
            </a:extLst>
          </p:cNvPr>
          <p:cNvSpPr>
            <a:spLocks noGrp="1"/>
          </p:cNvSpPr>
          <p:nvPr>
            <p:ph idx="1"/>
          </p:nvPr>
        </p:nvSpPr>
        <p:spPr>
          <a:xfrm>
            <a:off x="695324" y="0"/>
            <a:ext cx="11496675" cy="6858000"/>
          </a:xfrm>
        </p:spPr>
        <p:txBody>
          <a:bodyPr/>
          <a:lstStyle/>
          <a:p>
            <a:pPr lvl="0">
              <a:buFont typeface="Wingdings" panose="05000000000000000000" pitchFamily="2" charset="2"/>
              <a:buChar char="Ø"/>
            </a:pPr>
            <a:r>
              <a:rPr lang="en-US" b="1" u="sng"/>
              <a:t>So sánh Cloud Firestore và Realtime Database</a:t>
            </a:r>
            <a:r>
              <a:rPr lang="en-US"/>
              <a:t>: </a:t>
            </a:r>
          </a:p>
          <a:p>
            <a:pPr lvl="1">
              <a:buFont typeface="Wingdings" panose="05000000000000000000" pitchFamily="2" charset="2"/>
              <a:buChar char="ü"/>
            </a:pPr>
            <a:r>
              <a:rPr lang="en-US" i="0"/>
              <a:t>Cloud Firestore là cơ sở dữ liệu mới nhất của Firebase để phát triển ứng dụng di động. Nó xây dựng dựa trên những thành công của Realtime Database với mô hình dữ liệu mới, trực quan hơn. Cloud Firestore cũng có các truy vấn phong phú hơn, nhanh hơn và mở rộng hơn so với Realtime Database.</a:t>
            </a:r>
          </a:p>
          <a:p>
            <a:pPr lvl="1">
              <a:buFont typeface="Wingdings" panose="05000000000000000000" pitchFamily="2" charset="2"/>
              <a:buChar char="ü"/>
            </a:pPr>
            <a:r>
              <a:rPr lang="en-US" i="0"/>
              <a:t>Realtime Database là cơ sở dữ liệu ban đầu của Firebase. Đây là một giải pháp hiệu quả, độ trễ thấp cho các ứng dụng di động yêu cầu trạng thái được đồng bộ hóa giữa các máy khách trong thời gian thực.</a:t>
            </a:r>
          </a:p>
          <a:p>
            <a:pPr lvl="1">
              <a:buFont typeface="Wingdings" panose="05000000000000000000" pitchFamily="2" charset="2"/>
              <a:buChar char="ü"/>
            </a:pPr>
            <a:r>
              <a:rPr lang="en-US" i="0"/>
              <a:t>Bạn có thể sử dụng cả hai cơ sở dữ liệu trong cùng một ứng dụng hoặc dự án Firebase</a:t>
            </a:r>
          </a:p>
        </p:txBody>
      </p:sp>
      <p:pic>
        <p:nvPicPr>
          <p:cNvPr id="4" name="Picture 3">
            <a:extLst>
              <a:ext uri="{FF2B5EF4-FFF2-40B4-BE49-F238E27FC236}">
                <a16:creationId xmlns:a16="http://schemas.microsoft.com/office/drawing/2014/main" id="{8A6DF25A-5495-434E-84C2-C21A700667EE}"/>
              </a:ext>
            </a:extLst>
          </p:cNvPr>
          <p:cNvPicPr>
            <a:picLocks noChangeAspect="1"/>
          </p:cNvPicPr>
          <p:nvPr/>
        </p:nvPicPr>
        <p:blipFill>
          <a:blip r:embed="rId2"/>
          <a:stretch>
            <a:fillRect/>
          </a:stretch>
        </p:blipFill>
        <p:spPr>
          <a:xfrm>
            <a:off x="1603197" y="3181350"/>
            <a:ext cx="9353550" cy="3333750"/>
          </a:xfrm>
          <a:prstGeom prst="rect">
            <a:avLst/>
          </a:prstGeom>
        </p:spPr>
      </p:pic>
    </p:spTree>
    <p:extLst>
      <p:ext uri="{BB962C8B-B14F-4D97-AF65-F5344CB8AC3E}">
        <p14:creationId xmlns:p14="http://schemas.microsoft.com/office/powerpoint/2010/main" val="4087357799"/>
      </p:ext>
    </p:extLst>
  </p:cSld>
  <p:clrMapOvr>
    <a:masterClrMapping/>
  </p:clrMapOvr>
</p:sld>
</file>

<file path=ppt/theme/theme1.xml><?xml version="1.0" encoding="utf-8"?>
<a:theme xmlns:a="http://schemas.openxmlformats.org/drawingml/2006/main" name="Crop">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3716</Words>
  <Application>Microsoft Office PowerPoint</Application>
  <PresentationFormat>Widescreen</PresentationFormat>
  <Paragraphs>307</Paragraphs>
  <Slides>30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Franklin Gothic Book</vt:lpstr>
      <vt:lpstr>Tahoma</vt:lpstr>
      <vt:lpstr>Trade Gothic LT Pro</vt:lpstr>
      <vt:lpstr>Trebuchet MS</vt:lpstr>
      <vt:lpstr>Wingdings</vt:lpstr>
      <vt:lpstr>Crop</vt:lpstr>
      <vt:lpstr>Office Theme</vt:lpstr>
      <vt:lpstr>BÁO CÁO CHUYÊN ĐỀ FIREBASE - FIRESTORE</vt:lpstr>
      <vt:lpstr>Nội dung tìm hiểu:</vt:lpstr>
      <vt:lpstr>Giới thiệu firebase/firestore </vt:lpstr>
      <vt:lpstr>II. Bắt đầu với Cloud Firestore</vt:lpstr>
      <vt:lpstr>PowerPoint Presentation</vt:lpstr>
      <vt:lpstr>PowerPoint Presentation</vt:lpstr>
      <vt:lpstr>PowerPoint Presentation</vt:lpstr>
      <vt:lpstr>III. Hiểu rõ Cloud Firestore</vt:lpstr>
      <vt:lpstr>PowerPoint Presentation</vt:lpstr>
      <vt:lpstr>PowerPoint Presentation</vt:lpstr>
      <vt:lpstr>PowerPoint Presentation</vt:lpstr>
      <vt:lpstr>PowerPoint Presentation</vt:lpstr>
      <vt:lpstr>IV. Thêm và quản lí dữ liệu</vt:lpstr>
      <vt:lpstr>PowerPoint Presentation</vt:lpstr>
      <vt:lpstr>PowerPoint Presentation</vt:lpstr>
      <vt:lpstr>PowerPoint Presentation</vt:lpstr>
      <vt:lpstr>PowerPoint Presentation</vt:lpstr>
      <vt:lpstr>V. Đọc dữ liệu</vt:lpstr>
      <vt:lpstr>PowerPoint Presentation</vt:lpstr>
      <vt:lpstr>PowerPoint Presentation</vt:lpstr>
      <vt:lpstr>PowerPoint Presentation</vt:lpstr>
      <vt:lpstr>PowerPoint Presentation</vt:lpstr>
      <vt:lpstr>VI. Bảo mật và xác thực dữ liệu</vt:lpstr>
      <vt:lpstr>PowerPoint Presentation</vt:lpstr>
      <vt:lpstr>PowerPoint Presentation</vt:lpstr>
      <vt:lpstr>PowerPoint Presentation</vt:lpstr>
      <vt:lpstr>PowerPoint Presentation</vt:lpstr>
      <vt:lpstr>VII. DEMO</vt:lpstr>
      <vt:lpstr>VIII. Tài liệu tham khảo</vt:lpstr>
      <vt:lpstr>Thanks for watching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2019-11-20T03:27:13Z</dcterms:created>
  <dcterms:modified xsi:type="dcterms:W3CDTF">2019-11-25T02:20:09Z</dcterms:modified>
</cp:coreProperties>
</file>